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08" r:id="rId2"/>
    <p:sldId id="260" r:id="rId3"/>
    <p:sldId id="271" r:id="rId4"/>
    <p:sldId id="261" r:id="rId5"/>
    <p:sldId id="337" r:id="rId6"/>
    <p:sldId id="315" r:id="rId7"/>
    <p:sldId id="303" r:id="rId8"/>
    <p:sldId id="262" r:id="rId9"/>
    <p:sldId id="302" r:id="rId10"/>
    <p:sldId id="319" r:id="rId11"/>
    <p:sldId id="281" r:id="rId12"/>
    <p:sldId id="305" r:id="rId13"/>
    <p:sldId id="336" r:id="rId14"/>
    <p:sldId id="314" r:id="rId15"/>
    <p:sldId id="310" r:id="rId16"/>
    <p:sldId id="270" r:id="rId17"/>
    <p:sldId id="266" r:id="rId18"/>
    <p:sldId id="286" r:id="rId19"/>
    <p:sldId id="276" r:id="rId20"/>
    <p:sldId id="288" r:id="rId21"/>
    <p:sldId id="268" r:id="rId22"/>
    <p:sldId id="264" r:id="rId23"/>
    <p:sldId id="317" r:id="rId24"/>
    <p:sldId id="263" r:id="rId25"/>
    <p:sldId id="330" r:id="rId26"/>
    <p:sldId id="291" r:id="rId27"/>
    <p:sldId id="257" r:id="rId28"/>
    <p:sldId id="322" r:id="rId29"/>
    <p:sldId id="338" r:id="rId30"/>
    <p:sldId id="339" r:id="rId31"/>
    <p:sldId id="328" r:id="rId32"/>
    <p:sldId id="325" r:id="rId33"/>
    <p:sldId id="265" r:id="rId34"/>
    <p:sldId id="326" r:id="rId35"/>
    <p:sldId id="327" r:id="rId36"/>
    <p:sldId id="269" r:id="rId37"/>
    <p:sldId id="332" r:id="rId38"/>
    <p:sldId id="334" r:id="rId39"/>
    <p:sldId id="333" r:id="rId40"/>
    <p:sldId id="320" r:id="rId41"/>
    <p:sldId id="321" r:id="rId4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8D23"/>
    <a:srgbClr val="77A010"/>
    <a:srgbClr val="92D050"/>
    <a:srgbClr val="FA06CC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1" autoAdjust="0"/>
    <p:restoredTop sz="89610" autoAdjust="0"/>
  </p:normalViewPr>
  <p:slideViewPr>
    <p:cSldViewPr snapToGrid="0">
      <p:cViewPr varScale="1">
        <p:scale>
          <a:sx n="64" d="100"/>
          <a:sy n="64" d="100"/>
        </p:scale>
        <p:origin x="7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62ABCA-DE50-4BD3-B085-A797E32E1CC0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319942-BCEA-4C4E-944E-74462927C930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11968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319942-BCEA-4C4E-944E-74462927C930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07689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1C05-25CB-49FE-A331-CD459F2A1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8E0CE-1AA8-42A4-9CB3-0C6EB2A52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CEB46-36CC-4584-8898-4DA907BF59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02E36-A10F-410D-9C25-113B22A40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F448CE-C925-4794-BAFD-6AAA9E21B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387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F092-522D-44E6-949F-150AC124FC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493ECB-9696-4A29-884D-8CC55BBB8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012B5-7A5E-4602-8351-D3C4A8035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D03E4F-E886-4EDF-AE84-D01298373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FAC3C1-F0F8-49AF-829C-92D8072BF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4451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349797-2464-4748-BB27-BD7CE53A4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AC6B8E-D648-4F21-A99C-707FC2049E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55B3AD-BA0A-486B-A262-807D7A5B0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A6602A-BC73-4C8C-9B34-4A1516B02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C30E1-E264-4C77-8D37-25EE65B86F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08098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F404C-38E1-4077-A355-AB262DE69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6BA98-19E1-4CAD-92FD-018C1B3A22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44FE8-2AA5-4881-9FC0-0920A3AA5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1B4EE-A32A-41E1-B4BC-72C5423C3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1A0DF-0CED-4770-B0F2-F963A0861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781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2E306-4BCE-4C2A-B784-A50716EACA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BA9C91-87F1-450D-A65F-05BE5297A9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F89A47-8236-4D95-8CC4-FDEA1C745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6E70E-6FE6-4E85-A5D7-82F8625EC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16EDB-417E-4367-8A67-D1B837CD5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162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121CC-423F-41DB-ACA7-8CECE4D7E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19889E-F9A5-41B1-AE37-2CC7C523BC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BCAF84-7115-4E1C-B242-9AFF1FA6C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859F4-C96F-40CB-90ED-FC1CC2569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E90DA06-B9EF-4FAA-9346-3B4917E81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B80405-853E-40CE-9438-73157A605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4420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7477A-A113-4060-8E2D-4151CBB34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93BCA6-ED1B-475E-9C44-296A3F8315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39041-23FF-4E4F-BA0D-89C2D2973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D2DC83-A7DC-45E9-8C65-2621C8F7D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A9CDAD-CDA7-442F-8DF0-3104808CDC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3C272CE-851C-47E2-8A6E-F1BAE9E7C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548336-6982-440F-B5EF-851DF1A3F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DE62D56-3FBE-4E8F-860B-7EB15A468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98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3A595-D069-449A-ADF6-28AC89E7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96A472-A967-41A0-949B-A541605BC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6E9349-B9D5-4315-B254-7A400A043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05951-0BD2-4389-9B56-74952B916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10699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178A00-5515-40B0-8768-9A6B48834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03979C-67A0-496E-8B68-1031A5F29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E65CF-702F-465A-95A9-2FE33557A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5241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C47A2-C9A0-426D-851B-D49DC34A2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CCF7DA-25D4-4C47-9AED-F3C9A6D0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F2716C-F1DD-4B5D-8460-6443ED8304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94CD1F-149F-4A0C-8695-DC15D1010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DFF59-30EE-4C22-815E-4E8E3A14A5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E5F1B4-D0E6-4BFF-BF73-E9FE69C91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1491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6631D-FCBF-4FAB-9B27-B409C5D11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BB7BCB-EBF6-440A-9FA8-B9F93AF5DA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1CCA6-E77A-4670-B1DF-E2FDF9EABB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73E301-D57E-49F5-B68A-9E4D3595B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E3F67E-6D88-4757-8901-039AA3021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9C73E3-188F-4FE2-9C09-25DD9CEE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1188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E88A2A-AECC-4A86-83E7-795203183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A8534-C5F5-44D7-BE26-9298759E67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B6E4DA-FDF1-436D-9483-36AFF770DB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A48B4-2F33-4DC7-AEA0-B529DFFAF238}" type="datetimeFigureOut">
              <a:rPr lang="es-ES" smtClean="0"/>
              <a:t>10/12/2019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C7319-8086-4C3C-8315-D5AAED209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F3A60-1BF5-40B9-B42D-BF973EB732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3BBBE8-9BAB-446F-9AE0-5B636B6C3418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04926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microsoft.com/office/2007/relationships/hdphoto" Target="../media/hdphoto2.wdp"/><Relationship Id="rId7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16.pn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21.png"/><Relationship Id="rId9" Type="http://schemas.microsoft.com/office/2007/relationships/hdphoto" Target="../media/hdphoto2.wdp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4.xml"/><Relationship Id="rId7" Type="http://schemas.microsoft.com/office/2007/relationships/hdphoto" Target="../media/hdphoto2.wdp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emf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hdphoto" Target="../media/hdphoto2.wdp"/><Relationship Id="rId7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2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7" Type="http://schemas.microsoft.com/office/2007/relationships/hdphoto" Target="../media/hdphoto7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microsoft.com/office/2007/relationships/hdphoto" Target="../media/hdphoto2.wdp"/><Relationship Id="rId9" Type="http://schemas.microsoft.com/office/2007/relationships/hdphoto" Target="../media/hdphoto5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hdphoto" Target="../media/hdphoto2.wdp"/><Relationship Id="rId7" Type="http://schemas.microsoft.com/office/2007/relationships/hdphoto" Target="../media/hdphoto9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microsoft.com/office/2007/relationships/hdphoto" Target="../media/hdphoto8.wdp"/><Relationship Id="rId4" Type="http://schemas.openxmlformats.org/officeDocument/2006/relationships/image" Target="../media/image49.png"/><Relationship Id="rId9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7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microsoft.com/office/2007/relationships/hdphoto" Target="../media/hdphoto2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2991/icaicte-14.2014.10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tar filled sky&#10;&#10;Description automatically generated">
            <a:extLst>
              <a:ext uri="{FF2B5EF4-FFF2-40B4-BE49-F238E27FC236}">
                <a16:creationId xmlns:a16="http://schemas.microsoft.com/office/drawing/2014/main" id="{32291B88-2D5C-4882-B648-145AF7865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8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3000"/>
                    </a14:imgEffect>
                    <a14:imgEffect>
                      <a14:brightnessContrast bright="-31000" contrast="-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72" b="30462"/>
          <a:stretch/>
        </p:blipFill>
        <p:spPr>
          <a:xfrm>
            <a:off x="0" y="0"/>
            <a:ext cx="12192000" cy="68578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2919B76-5850-4DBE-9880-EADB510C5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71675"/>
            <a:ext cx="9144000" cy="1789042"/>
          </a:xfrm>
        </p:spPr>
        <p:txBody>
          <a:bodyPr>
            <a:normAutofit/>
          </a:bodyPr>
          <a:lstStyle/>
          <a:p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Sound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Visualization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with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an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Acoustic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Camera</a:t>
            </a:r>
            <a:endParaRPr lang="es-E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 Box 2">
            <a:extLst>
              <a:ext uri="{FF2B5EF4-FFF2-40B4-BE49-F238E27FC236}">
                <a16:creationId xmlns:a16="http://schemas.microsoft.com/office/drawing/2014/main" id="{FCC46156-0F5B-47EF-AAF8-659DDF5E08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23339" y="4846997"/>
            <a:ext cx="3345323" cy="554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ctr" anchorCtr="0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s-ES" sz="2800" dirty="0">
                <a:solidFill>
                  <a:schemeClr val="bg1"/>
                </a:solidFill>
                <a:effectLst/>
                <a:latin typeface="Bahnschrift" panose="020B0502040204020203" pitchFamily="34" charset="0"/>
                <a:ea typeface="Arial Unicode MS" panose="020B0604020202020204" pitchFamily="34" charset="-128"/>
                <a:cs typeface="Arial Unicode MS" panose="020B0604020202020204" pitchFamily="34" charset="-128"/>
              </a:rPr>
              <a:t>Lino Mediavilla</a:t>
            </a:r>
            <a:endParaRPr lang="es-MX" dirty="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2016E56-AFD7-4713-B27F-127A433CB1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76" t="29723" r="5162" b="28182"/>
          <a:stretch/>
        </p:blipFill>
        <p:spPr>
          <a:xfrm>
            <a:off x="9564821" y="5929642"/>
            <a:ext cx="2627176" cy="92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552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0515600" cy="1325563"/>
          </a:xfrm>
        </p:spPr>
        <p:txBody>
          <a:bodyPr>
            <a:normAutofit/>
          </a:bodyPr>
          <a:lstStyle/>
          <a:p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Acoustic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maps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are of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great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interest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pic>
        <p:nvPicPr>
          <p:cNvPr id="22" name="Picture 21" descr="A screen shot of a computer&#10;&#10;Description automatically generated">
            <a:extLst>
              <a:ext uri="{FF2B5EF4-FFF2-40B4-BE49-F238E27FC236}">
                <a16:creationId xmlns:a16="http://schemas.microsoft.com/office/drawing/2014/main" id="{090EF294-DF86-449E-B32D-FEDB7E90B5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5" t="6098" r="4547" b="39369"/>
          <a:stretch/>
        </p:blipFill>
        <p:spPr>
          <a:xfrm>
            <a:off x="188685" y="1965903"/>
            <a:ext cx="4497419" cy="34459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B9071AF7-5C79-4F5E-8BDC-9FE7225AA927}"/>
              </a:ext>
            </a:extLst>
          </p:cNvPr>
          <p:cNvSpPr txBox="1">
            <a:spLocks/>
          </p:cNvSpPr>
          <p:nvPr/>
        </p:nvSpPr>
        <p:spPr>
          <a:xfrm>
            <a:off x="253239" y="1312311"/>
            <a:ext cx="4368309" cy="101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4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Sound</a:t>
            </a:r>
            <a:r>
              <a:rPr lang="es-ES" sz="24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sz="24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leakage</a:t>
            </a:r>
            <a:r>
              <a:rPr lang="es-ES" sz="24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sz="24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detection</a:t>
            </a:r>
            <a:endParaRPr lang="es-ES" sz="24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9CECC9-B470-4E07-B95A-36FF739E3008}"/>
              </a:ext>
            </a:extLst>
          </p:cNvPr>
          <p:cNvSpPr txBox="1"/>
          <p:nvPr/>
        </p:nvSpPr>
        <p:spPr>
          <a:xfrm>
            <a:off x="124129" y="5741920"/>
            <a:ext cx="4561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Acoustic Camera as a valid tool to gain additional information over traditional methods in architectural acoustics (</a:t>
            </a:r>
            <a:r>
              <a:rPr lang="es-E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Ortiz et. al,  2015).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A217CE-C9AC-4ADF-B1FC-4DEDAADD4A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60731" y="2589135"/>
            <a:ext cx="3758919" cy="28227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ADD9B8-1957-4EA5-9B77-824DA53EF0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57800" y="1965903"/>
            <a:ext cx="3732120" cy="2822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35E7A47-03B5-468B-A50A-D6AC2B57C88E}"/>
              </a:ext>
            </a:extLst>
          </p:cNvPr>
          <p:cNvSpPr txBox="1">
            <a:spLocks/>
          </p:cNvSpPr>
          <p:nvPr/>
        </p:nvSpPr>
        <p:spPr>
          <a:xfrm>
            <a:off x="6566869" y="1312311"/>
            <a:ext cx="4368309" cy="101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4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Compressed air </a:t>
            </a:r>
            <a:r>
              <a:rPr lang="es-ES" sz="24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leaks</a:t>
            </a:r>
            <a:endParaRPr lang="es-ES" sz="24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EF30C16-5EE6-4A5F-8A0D-15BA9FEE4279}"/>
              </a:ext>
            </a:extLst>
          </p:cNvPr>
          <p:cNvSpPr txBox="1"/>
          <p:nvPr/>
        </p:nvSpPr>
        <p:spPr>
          <a:xfrm>
            <a:off x="6773453" y="5741920"/>
            <a:ext cx="39551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Compressed Air leak detection and identification system (</a:t>
            </a:r>
            <a:r>
              <a:rPr lang="es-ES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Optinav</a:t>
            </a:r>
            <a:r>
              <a:rPr lang="es-E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1368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A06ADA-CE43-4E2B-B855-27DDE2533ADD}"/>
              </a:ext>
            </a:extLst>
          </p:cNvPr>
          <p:cNvGrpSpPr/>
          <p:nvPr/>
        </p:nvGrpSpPr>
        <p:grpSpPr>
          <a:xfrm>
            <a:off x="-28330" y="6262373"/>
            <a:ext cx="12220330" cy="637015"/>
            <a:chOff x="-28330" y="6249121"/>
            <a:chExt cx="12220330" cy="6370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29B015-C765-41B7-A5F2-50640B4BA55F}"/>
                </a:ext>
              </a:extLst>
            </p:cNvPr>
            <p:cNvSpPr/>
            <p:nvPr/>
          </p:nvSpPr>
          <p:spPr>
            <a:xfrm>
              <a:off x="-28330" y="6249121"/>
              <a:ext cx="12220330" cy="6370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7" name="Picture 6" descr="C:\Users\Lino P\Pictures\153920601228640774.png">
              <a:extLst>
                <a:ext uri="{FF2B5EF4-FFF2-40B4-BE49-F238E27FC236}">
                  <a16:creationId xmlns:a16="http://schemas.microsoft.com/office/drawing/2014/main" id="{EC3898B5-6334-4BD8-846B-8915CD64F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706" r="45030"/>
            <a:stretch/>
          </p:blipFill>
          <p:spPr bwMode="auto">
            <a:xfrm>
              <a:off x="-11426" y="6357076"/>
              <a:ext cx="1641444" cy="52847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2751"/>
            <a:ext cx="122203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5400" b="1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Methodology</a:t>
            </a:r>
            <a:r>
              <a:rPr lang="es-ES" sz="5400" b="1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: </a:t>
            </a:r>
            <a:br>
              <a:rPr lang="es-ES" sz="5400" b="1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</a:br>
            <a:br>
              <a:rPr lang="es-ES" sz="5400" b="1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</a:br>
            <a:r>
              <a:rPr lang="es-ES" sz="5400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Processing </a:t>
            </a:r>
            <a:r>
              <a:rPr lang="es-ES" sz="5400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Algorithm</a:t>
            </a:r>
            <a:endParaRPr lang="es-ES" sz="5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8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C9C1C3-8E11-4776-A1C3-4E0C956D0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293" y="174761"/>
            <a:ext cx="10031413" cy="6508477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C0F30322-EBE8-4E09-92F4-68A8F6C789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2086E3B-9EC3-4339-912F-54C275042E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247973" y="174761"/>
                <a:ext cx="4029559" cy="418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s-ES" sz="3200" dirty="0" err="1">
                    <a:solidFill>
                      <a:srgbClr val="C00000"/>
                    </a:solidFill>
                    <a:latin typeface="Bahnschrift" panose="020B0502040204020203" pitchFamily="34" charset="0"/>
                  </a:rPr>
                  <a:t>Sound</a:t>
                </a:r>
                <a:r>
                  <a:rPr lang="es-ES" sz="3200" dirty="0">
                    <a:solidFill>
                      <a:srgbClr val="C000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ES" sz="3200" dirty="0" err="1">
                    <a:solidFill>
                      <a:srgbClr val="C00000"/>
                    </a:solidFill>
                    <a:latin typeface="Bahnschrift" panose="020B0502040204020203" pitchFamily="34" charset="0"/>
                  </a:rPr>
                  <a:t>Pressure</a:t>
                </a:r>
                <a:r>
                  <a:rPr lang="es-ES" sz="3200" dirty="0">
                    <a:solidFill>
                      <a:srgbClr val="C000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ES" sz="3200" dirty="0" err="1">
                    <a:solidFill>
                      <a:srgbClr val="C00000"/>
                    </a:solidFill>
                    <a:latin typeface="Bahnschrift" panose="020B0502040204020203" pitchFamily="34" charset="0"/>
                  </a:rPr>
                  <a:t>Level</a:t>
                </a:r>
                <a:r>
                  <a:rPr lang="es-ES" sz="3200" dirty="0">
                    <a:solidFill>
                      <a:srgbClr val="C000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ES" sz="3200" dirty="0">
                    <a:latin typeface="Bahnschrift" panose="020B0502040204020203" pitchFamily="34" charset="0"/>
                  </a:rPr>
                  <a:t>of </a:t>
                </a:r>
                <a:r>
                  <a:rPr lang="es-ES" sz="3200" dirty="0" err="1">
                    <a:latin typeface="Bahnschrift" panose="020B0502040204020203" pitchFamily="34" charset="0"/>
                  </a:rPr>
                  <a:t>source</a:t>
                </a:r>
                <a:r>
                  <a:rPr lang="es-ES" sz="3200" dirty="0">
                    <a:latin typeface="Bahnschrif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32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s-ES" sz="3200" dirty="0">
                    <a:solidFill>
                      <a:srgbClr val="C00000"/>
                    </a:solidFill>
                    <a:latin typeface="Bahnschrift" panose="020B0502040204020203" pitchFamily="34" charset="0"/>
                  </a:rPr>
                  <a:t> </a:t>
                </a:r>
                <a:endParaRPr lang="es-ES" sz="3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25" name="Content Placeholder 2">
                <a:extLst>
                  <a:ext uri="{FF2B5EF4-FFF2-40B4-BE49-F238E27FC236}">
                    <a16:creationId xmlns:a16="http://schemas.microsoft.com/office/drawing/2014/main" id="{42086E3B-9EC3-4339-912F-54C275042E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47973" y="174761"/>
                <a:ext cx="4029559" cy="418981"/>
              </a:xfrm>
              <a:prstGeom prst="rect">
                <a:avLst/>
              </a:prstGeom>
              <a:blipFill>
                <a:blip r:embed="rId5"/>
                <a:stretch>
                  <a:fillRect t="-19118" b="-201471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779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F7E0948-F347-4335-9BB8-EFDB9284B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961" y="211801"/>
            <a:ext cx="9927700" cy="6434398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D8433D87-C190-44A5-8008-4FD17D580717}"/>
              </a:ext>
            </a:extLst>
          </p:cNvPr>
          <p:cNvSpPr/>
          <p:nvPr/>
        </p:nvSpPr>
        <p:spPr>
          <a:xfrm>
            <a:off x="721830" y="1959913"/>
            <a:ext cx="373034" cy="1715268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0F30322-EBE8-4E09-92F4-68A8F6C7893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1B93C274-2CD0-44BF-8B8F-C770F1BADA6F}"/>
              </a:ext>
            </a:extLst>
          </p:cNvPr>
          <p:cNvGrpSpPr/>
          <p:nvPr/>
        </p:nvGrpSpPr>
        <p:grpSpPr>
          <a:xfrm>
            <a:off x="77827" y="82640"/>
            <a:ext cx="4511654" cy="2581736"/>
            <a:chOff x="736039" y="2943455"/>
            <a:chExt cx="4511654" cy="2581736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F865B69-4CA4-4F55-ABFD-4629801CD21D}"/>
                </a:ext>
              </a:extLst>
            </p:cNvPr>
            <p:cNvCxnSpPr>
              <a:cxnSpLocks/>
            </p:cNvCxnSpPr>
            <p:nvPr/>
          </p:nvCxnSpPr>
          <p:spPr>
            <a:xfrm>
              <a:off x="4604594" y="3790714"/>
              <a:ext cx="643099" cy="1498204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10A7458B-39C2-4E88-887D-5AA89F50A8A5}"/>
                </a:ext>
              </a:extLst>
            </p:cNvPr>
            <p:cNvCxnSpPr>
              <a:cxnSpLocks/>
            </p:cNvCxnSpPr>
            <p:nvPr/>
          </p:nvCxnSpPr>
          <p:spPr>
            <a:xfrm>
              <a:off x="3767170" y="4937664"/>
              <a:ext cx="1370295" cy="447208"/>
            </a:xfrm>
            <a:prstGeom prst="line">
              <a:avLst/>
            </a:prstGeom>
            <a:ln w="28575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Content Placeholder 2">
              <a:extLst>
                <a:ext uri="{FF2B5EF4-FFF2-40B4-BE49-F238E27FC236}">
                  <a16:creationId xmlns:a16="http://schemas.microsoft.com/office/drawing/2014/main" id="{B9E58964-6A09-41E7-99B4-DE7B184E8B94}"/>
                </a:ext>
              </a:extLst>
            </p:cNvPr>
            <p:cNvSpPr txBox="1">
              <a:spLocks/>
            </p:cNvSpPr>
            <p:nvPr/>
          </p:nvSpPr>
          <p:spPr>
            <a:xfrm>
              <a:off x="895929" y="2943455"/>
              <a:ext cx="3636497" cy="418981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s-ES" dirty="0" err="1">
                  <a:latin typeface="Bahnschrift" panose="020B0502040204020203" pitchFamily="34" charset="0"/>
                </a:rPr>
                <a:t>What</a:t>
              </a:r>
              <a:r>
                <a:rPr lang="es-ES" dirty="0">
                  <a:latin typeface="Bahnschrift" panose="020B0502040204020203" pitchFamily="34" charset="0"/>
                </a:rPr>
                <a:t> </a:t>
              </a:r>
              <a:r>
                <a:rPr lang="es-ES" dirty="0" err="1">
                  <a:latin typeface="Bahnschrift" panose="020B0502040204020203" pitchFamily="34" charset="0"/>
                </a:rPr>
                <a:t>we</a:t>
              </a:r>
              <a:r>
                <a:rPr lang="es-ES" dirty="0">
                  <a:latin typeface="Bahnschrift" panose="020B0502040204020203" pitchFamily="34" charset="0"/>
                </a:rPr>
                <a:t> </a:t>
              </a:r>
              <a:r>
                <a:rPr lang="es-ES" dirty="0" err="1">
                  <a:solidFill>
                    <a:srgbClr val="C00000"/>
                  </a:solidFill>
                  <a:latin typeface="Bahnschrift" panose="020B0502040204020203" pitchFamily="34" charset="0"/>
                </a:rPr>
                <a:t>measure</a:t>
              </a:r>
              <a:endParaRPr lang="es-ES" dirty="0">
                <a:solidFill>
                  <a:srgbClr val="C00000"/>
                </a:solidFill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3C1A4DBE-3C82-4D4E-8C15-EBBD3994D6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6887" t="12007" r="3537" b="54389"/>
            <a:stretch/>
          </p:blipFill>
          <p:spPr>
            <a:xfrm>
              <a:off x="736039" y="3579818"/>
              <a:ext cx="3868555" cy="1357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6B988D9-686E-493B-BBB1-D1584DDEC070}"/>
                    </a:ext>
                  </a:extLst>
                </p:cNvPr>
                <p:cNvSpPr/>
                <p:nvPr/>
              </p:nvSpPr>
              <p:spPr>
                <a:xfrm>
                  <a:off x="2064562" y="5001971"/>
                  <a:ext cx="83994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sz="2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  <m:sub>
                            <m:r>
                              <a:rPr lang="es-ES" sz="28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lang="es-ES" sz="28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s-ES" sz="28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ES" sz="2800" dirty="0"/>
                </a:p>
              </p:txBody>
            </p:sp>
          </mc:Choice>
          <mc:Fallback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6B988D9-686E-493B-BBB1-D1584DDEC07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4562" y="5001971"/>
                  <a:ext cx="839944" cy="523220"/>
                </a:xfrm>
                <a:prstGeom prst="rect">
                  <a:avLst/>
                </a:prstGeom>
                <a:blipFill>
                  <a:blip r:embed="rId6"/>
                  <a:stretch>
                    <a:fillRect r="-20438"/>
                  </a:stretch>
                </a:blipFill>
              </p:spPr>
              <p:txBody>
                <a:bodyPr/>
                <a:lstStyle/>
                <a:p>
                  <a:r>
                    <a:rPr lang="es-E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E40728F-EB7B-4829-8905-8723844AB2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127815" y="3789988"/>
                <a:ext cx="3099326" cy="41898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lnSpc>
                    <a:spcPct val="100000"/>
                  </a:lnSpc>
                  <a:buNone/>
                </a:pPr>
                <a:r>
                  <a:rPr lang="es-ES" sz="3200" dirty="0">
                    <a:solidFill>
                      <a:srgbClr val="C00000"/>
                    </a:solidFill>
                    <a:latin typeface="Bahnschrift" panose="020B0502040204020203" pitchFamily="34" charset="0"/>
                  </a:rPr>
                  <a:t>Isolate </a:t>
                </a:r>
                <a:r>
                  <a:rPr lang="es-ES" sz="3200" dirty="0" err="1">
                    <a:latin typeface="Bahnschrift" panose="020B0502040204020203" pitchFamily="34" charset="0"/>
                  </a:rPr>
                  <a:t>contribution</a:t>
                </a:r>
                <a:r>
                  <a:rPr lang="es-ES" sz="3200" dirty="0">
                    <a:solidFill>
                      <a:srgbClr val="C00000"/>
                    </a:solidFill>
                    <a:latin typeface="Bahnschrift" panose="020B0502040204020203" pitchFamily="34" charset="0"/>
                  </a:rPr>
                  <a:t> </a:t>
                </a:r>
                <a:r>
                  <a:rPr lang="es-ES" sz="3200" dirty="0" err="1">
                    <a:latin typeface="Bahnschrift" panose="020B0502040204020203" pitchFamily="34" charset="0"/>
                  </a:rPr>
                  <a:t>from</a:t>
                </a:r>
                <a:r>
                  <a:rPr lang="es-ES" sz="3200" dirty="0">
                    <a:solidFill>
                      <a:srgbClr val="C00000"/>
                    </a:solidFill>
                    <a:latin typeface="Bahnschrift" panose="020B0502040204020203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s-ES" sz="3200" b="1" i="1" smtClean="0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s-ES" sz="3200" dirty="0">
                    <a:solidFill>
                      <a:srgbClr val="C00000"/>
                    </a:solidFill>
                    <a:latin typeface="Bahnschrift" panose="020B0502040204020203" pitchFamily="34" charset="0"/>
                  </a:rPr>
                  <a:t> </a:t>
                </a:r>
                <a:endParaRPr lang="es-ES" sz="3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7E40728F-EB7B-4829-8905-8723844AB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7815" y="3789988"/>
                <a:ext cx="3099326" cy="418981"/>
              </a:xfrm>
              <a:prstGeom prst="rect">
                <a:avLst/>
              </a:prstGeom>
              <a:blipFill>
                <a:blip r:embed="rId7"/>
                <a:stretch>
                  <a:fillRect t="-19118" b="-319118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7338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32B65536-A152-40CD-97EE-7F2C87047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715" y="649715"/>
            <a:ext cx="8138234" cy="5274599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13E1DF17-A7C7-4FBF-8A75-830E1FFD9F3B}"/>
              </a:ext>
            </a:extLst>
          </p:cNvPr>
          <p:cNvSpPr/>
          <p:nvPr/>
        </p:nvSpPr>
        <p:spPr>
          <a:xfrm flipV="1">
            <a:off x="3092157" y="1057216"/>
            <a:ext cx="373034" cy="1236533"/>
          </a:xfrm>
          <a:prstGeom prst="down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32D633-A6D8-44B0-84C8-9BEA9500639D}"/>
                  </a:ext>
                </a:extLst>
              </p:cNvPr>
              <p:cNvSpPr txBox="1"/>
              <p:nvPr/>
            </p:nvSpPr>
            <p:spPr>
              <a:xfrm>
                <a:off x="330041" y="528807"/>
                <a:ext cx="5524232" cy="53649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s-E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  <m:d>
                      <m:dPr>
                        <m:ctrlPr>
                          <a:rPr lang="es-E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</m:d>
                    <m:r>
                      <a:rPr lang="es-ES" sz="3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32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1" i="1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b>
                        <m:r>
                          <a:rPr lang="es-E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  <m:r>
                          <a:rPr lang="es-ES" sz="3200" b="1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sz="3200" b="1" i="1">
                            <a:latin typeface="Cambria Math" panose="02040503050406030204" pitchFamily="18" charset="0"/>
                          </a:rPr>
                          <m:t>𝒑</m:t>
                        </m:r>
                      </m:sub>
                    </m:sSub>
                    <m:sSub>
                      <m:sSubPr>
                        <m:ctrlPr>
                          <a:rPr lang="es-ES" sz="32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lang="es-ES" sz="32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s-ES" sz="32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3200" b="1" i="1" smtClean="0">
                        <a:latin typeface="Cambria Math" panose="02040503050406030204" pitchFamily="18" charset="0"/>
                      </a:rPr>
                      <m:t>𝒕</m:t>
                    </m:r>
                    <m:r>
                      <a:rPr lang="es-ES" sz="3200" b="1" i="1" smtClean="0">
                        <a:latin typeface="Cambria Math" panose="02040503050406030204" pitchFamily="18" charset="0"/>
                      </a:rPr>
                      <m:t>−∆</m:t>
                    </m:r>
                    <m:sSub>
                      <m:sSubPr>
                        <m:ctrlPr>
                          <a:rPr lang="es-E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e>
                      <m:sub>
                        <m:r>
                          <a:rPr lang="es-ES" sz="32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  <m:r>
                          <a:rPr lang="es-E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es-ES" sz="32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𝒑</m:t>
                        </m:r>
                      </m:sub>
                    </m:sSub>
                  </m:oMath>
                </a14:m>
                <a:r>
                  <a:rPr lang="es-ES" sz="3200" b="1" dirty="0"/>
                  <a:t>)</a:t>
                </a:r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BE32D633-A6D8-44B0-84C8-9BEA95006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041" y="528807"/>
                <a:ext cx="5524232" cy="536494"/>
              </a:xfrm>
              <a:prstGeom prst="rect">
                <a:avLst/>
              </a:prstGeom>
              <a:blipFill>
                <a:blip r:embed="rId5"/>
                <a:stretch>
                  <a:fillRect t="-22727" b="-37500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7D805AA-ED09-45C6-A381-01E512CFA56D}"/>
                  </a:ext>
                </a:extLst>
              </p:cNvPr>
              <p:cNvSpPr txBox="1"/>
              <p:nvPr/>
            </p:nvSpPr>
            <p:spPr>
              <a:xfrm>
                <a:off x="654828" y="3708572"/>
                <a:ext cx="3219215" cy="5003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m:rPr>
                          <m:nor/>
                        </m:rPr>
                        <a:rPr lang="es-ES" sz="2800" b="1" i="0" smtClean="0"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nor/>
                        </m:rPr>
                        <a:rPr lang="es-ES" sz="2800" b="1" dirty="0"/>
                        <m:t>4</m:t>
                      </m:r>
                      <m:r>
                        <a:rPr lang="el-GR" sz="2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d>
                        <m:dPr>
                          <m:begChr m:val="‖"/>
                          <m:endChr m:val="‖"/>
                          <m:ctrlPr>
                            <a:rPr lang="el-GR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el-GR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E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𝒎</m:t>
                                  </m:r>
                                </m:sub>
                              </m:sSub>
                            </m:e>
                          </m:acc>
                          <m:r>
                            <a:rPr lang="es-E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⃗"/>
                              <m:ctrlPr>
                                <a:rPr lang="es-E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s-E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E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</m:e>
                          </m:acc>
                        </m:e>
                      </m:d>
                    </m:oMath>
                  </m:oMathPara>
                </a14:m>
                <a:endParaRPr lang="es-ES" sz="2800" b="1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7D805AA-ED09-45C6-A381-01E512CFA5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28" y="3708572"/>
                <a:ext cx="3219215" cy="500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94B2C1-E486-45E4-9D38-4C97DC63BB4F}"/>
                  </a:ext>
                </a:extLst>
              </p:cNvPr>
              <p:cNvSpPr txBox="1"/>
              <p:nvPr/>
            </p:nvSpPr>
            <p:spPr>
              <a:xfrm>
                <a:off x="670598" y="5083442"/>
                <a:ext cx="3043654" cy="9031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sSub>
                        <m:sSubPr>
                          <m:ctrlPr>
                            <a:rPr lang="es-E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  <m:sub>
                          <m:r>
                            <a:rPr lang="es-E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s-E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s-E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s-ES" sz="2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‖"/>
                              <m:endChr m:val="‖"/>
                              <m:ctrlPr>
                                <a:rPr lang="el-GR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el-GR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sz="2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sub>
                                  </m:sSub>
                                </m:e>
                              </m:acc>
                              <m:r>
                                <a:rPr lang="es-ES" sz="2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⃗"/>
                                  <m:ctrlPr>
                                    <a:rPr lang="es-ES" sz="28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s-E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sz="2800" b="1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num>
                        <m:den>
                          <m:r>
                            <a:rPr lang="es-ES" sz="2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</m:oMath>
                  </m:oMathPara>
                </a14:m>
                <a:endParaRPr lang="es-ES" sz="2800" b="1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394B2C1-E486-45E4-9D38-4C97DC63BB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98" y="5083442"/>
                <a:ext cx="3043654" cy="90319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7CFAEE42-FC5D-458D-9FA1-B0F4835241EC}"/>
              </a:ext>
            </a:extLst>
          </p:cNvPr>
          <p:cNvSpPr txBox="1">
            <a:spLocks/>
          </p:cNvSpPr>
          <p:nvPr/>
        </p:nvSpPr>
        <p:spPr>
          <a:xfrm>
            <a:off x="-359094" y="4743398"/>
            <a:ext cx="2213342" cy="418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400" dirty="0" err="1">
                <a:latin typeface="Bahnschrift" panose="020B0502040204020203" pitchFamily="34" charset="0"/>
              </a:rPr>
              <a:t>Phase</a:t>
            </a:r>
            <a:endParaRPr lang="es-ES" sz="2400" dirty="0"/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AA82D4B2-42AD-42E4-91A7-69F97F68FACA}"/>
              </a:ext>
            </a:extLst>
          </p:cNvPr>
          <p:cNvSpPr txBox="1">
            <a:spLocks/>
          </p:cNvSpPr>
          <p:nvPr/>
        </p:nvSpPr>
        <p:spPr>
          <a:xfrm>
            <a:off x="-85192" y="3132682"/>
            <a:ext cx="2213342" cy="418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2400" dirty="0" err="1">
                <a:latin typeface="Bahnschrift" panose="020B0502040204020203" pitchFamily="34" charset="0"/>
              </a:rPr>
              <a:t>Amplitude</a:t>
            </a:r>
            <a:endParaRPr lang="es-ES" sz="2400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C0F30322-EBE8-4E09-92F4-68A8F6C7893A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F559FEC-A7C3-45F9-96A6-E81A0509162E}"/>
              </a:ext>
            </a:extLst>
          </p:cNvPr>
          <p:cNvCxnSpPr/>
          <p:nvPr/>
        </p:nvCxnSpPr>
        <p:spPr>
          <a:xfrm>
            <a:off x="2129288" y="1138544"/>
            <a:ext cx="81711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DB6E08-8A63-4501-88A7-4A6349F08E33}"/>
              </a:ext>
            </a:extLst>
          </p:cNvPr>
          <p:cNvCxnSpPr>
            <a:cxnSpLocks/>
          </p:cNvCxnSpPr>
          <p:nvPr/>
        </p:nvCxnSpPr>
        <p:spPr>
          <a:xfrm>
            <a:off x="4397828" y="1138544"/>
            <a:ext cx="94342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8C0D009D-3E37-4F3A-BA36-F1549B1C2614}"/>
              </a:ext>
            </a:extLst>
          </p:cNvPr>
          <p:cNvSpPr/>
          <p:nvPr/>
        </p:nvSpPr>
        <p:spPr>
          <a:xfrm>
            <a:off x="238731" y="6218118"/>
            <a:ext cx="657589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Source: Acoustic beamforming for noise source localization – Reviews, methodology and applications. Mechanical Systems and Signal Processing. (</a:t>
            </a:r>
            <a:r>
              <a:rPr lang="it-IT" sz="1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Chiariotti et. Al, 2019)</a:t>
            </a:r>
            <a:endParaRPr lang="es-ES" sz="1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3BBF5A5B-0F77-404B-AC5B-F831968CD9E7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46887" t="12007" r="3537" b="54389"/>
          <a:stretch/>
        </p:blipFill>
        <p:spPr>
          <a:xfrm>
            <a:off x="1854248" y="1711854"/>
            <a:ext cx="3213399" cy="1127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128B71-EB41-4D03-B567-07B7B15B69E6}"/>
              </a:ext>
            </a:extLst>
          </p:cNvPr>
          <p:cNvSpPr txBox="1">
            <a:spLocks/>
          </p:cNvSpPr>
          <p:nvPr/>
        </p:nvSpPr>
        <p:spPr>
          <a:xfrm>
            <a:off x="-166791" y="1709093"/>
            <a:ext cx="2474486" cy="4189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dirty="0" err="1">
                <a:latin typeface="Bahnschrift" panose="020B0502040204020203" pitchFamily="34" charset="0"/>
              </a:rPr>
              <a:t>What</a:t>
            </a:r>
            <a:r>
              <a:rPr lang="es-ES" dirty="0">
                <a:latin typeface="Bahnschrift" panose="020B0502040204020203" pitchFamily="34" charset="0"/>
              </a:rPr>
              <a:t> </a:t>
            </a:r>
            <a:r>
              <a:rPr lang="es-ES" dirty="0" err="1">
                <a:latin typeface="Bahnschrift" panose="020B0502040204020203" pitchFamily="34" charset="0"/>
              </a:rPr>
              <a:t>we</a:t>
            </a:r>
            <a:r>
              <a:rPr lang="es-ES" dirty="0">
                <a:latin typeface="Bahnschrift" panose="020B0502040204020203" pitchFamily="34" charset="0"/>
              </a:rPr>
              <a:t> </a:t>
            </a:r>
            <a:r>
              <a:rPr lang="es-ES" dirty="0" err="1">
                <a:solidFill>
                  <a:srgbClr val="C00000"/>
                </a:solidFill>
                <a:latin typeface="Bahnschrift" panose="020B0502040204020203" pitchFamily="34" charset="0"/>
              </a:rPr>
              <a:t>measure</a:t>
            </a: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74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6" grpId="0"/>
      <p:bldP spid="34" grpId="0"/>
      <p:bldP spid="35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59DC9D-DEB8-433C-A16D-E01CB0D54A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689" y="555004"/>
            <a:ext cx="8554425" cy="5747991"/>
          </a:xfrm>
          <a:prstGeom prst="rect">
            <a:avLst/>
          </a:prstGeom>
        </p:spPr>
      </p:pic>
      <p:sp>
        <p:nvSpPr>
          <p:cNvPr id="41" name="Content Placeholder 2">
            <a:extLst>
              <a:ext uri="{FF2B5EF4-FFF2-40B4-BE49-F238E27FC236}">
                <a16:creationId xmlns:a16="http://schemas.microsoft.com/office/drawing/2014/main" id="{835DDF08-A636-4F6B-801C-DF2EE24F5C49}"/>
              </a:ext>
            </a:extLst>
          </p:cNvPr>
          <p:cNvSpPr txBox="1">
            <a:spLocks/>
          </p:cNvSpPr>
          <p:nvPr/>
        </p:nvSpPr>
        <p:spPr>
          <a:xfrm>
            <a:off x="-1090324" y="303785"/>
            <a:ext cx="6976341" cy="1217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ES" sz="2600" dirty="0" err="1">
                <a:latin typeface="Bahnschrift" panose="020B0502040204020203" pitchFamily="34" charset="0"/>
              </a:rPr>
              <a:t>Repeat</a:t>
            </a:r>
            <a:r>
              <a:rPr lang="es-ES" sz="2600" dirty="0">
                <a:latin typeface="Bahnschrift" panose="020B0502040204020203" pitchFamily="34" charset="0"/>
              </a:rPr>
              <a:t> </a:t>
            </a:r>
            <a:r>
              <a:rPr lang="es-ES" sz="2600" dirty="0" err="1">
                <a:latin typeface="Bahnschrift" panose="020B0502040204020203" pitchFamily="34" charset="0"/>
              </a:rPr>
              <a:t>for</a:t>
            </a:r>
            <a:r>
              <a:rPr lang="es-ES" sz="2600" dirty="0">
                <a:latin typeface="Bahnschrift" panose="020B0502040204020203" pitchFamily="34" charset="0"/>
              </a:rPr>
              <a:t> </a:t>
            </a:r>
            <a:r>
              <a:rPr lang="es-ES" sz="2600" dirty="0" err="1">
                <a:latin typeface="Bahnschrift" panose="020B0502040204020203" pitchFamily="34" charset="0"/>
              </a:rPr>
              <a:t>all</a:t>
            </a:r>
            <a:r>
              <a:rPr lang="es-ES" sz="2600" dirty="0">
                <a:latin typeface="Bahnschrift" panose="020B0502040204020203" pitchFamily="34" charset="0"/>
              </a:rPr>
              <a:t> the </a:t>
            </a:r>
            <a:r>
              <a:rPr lang="es-ES" sz="2600" dirty="0" err="1">
                <a:latin typeface="Bahnschrift" panose="020B0502040204020203" pitchFamily="34" charset="0"/>
              </a:rPr>
              <a:t>other</a:t>
            </a:r>
            <a:r>
              <a:rPr lang="es-ES" sz="2600" dirty="0">
                <a:latin typeface="Bahnschrift" panose="020B0502040204020203" pitchFamily="34" charset="0"/>
              </a:rPr>
              <a:t> </a:t>
            </a:r>
            <a:r>
              <a:rPr lang="es-ES" sz="2600" dirty="0" err="1">
                <a:latin typeface="Bahnschrift" panose="020B0502040204020203" pitchFamily="34" charset="0"/>
              </a:rPr>
              <a:t>mics</a:t>
            </a:r>
            <a:r>
              <a:rPr lang="es-ES" sz="2600" dirty="0">
                <a:latin typeface="Bahnschrift" panose="020B0502040204020203" pitchFamily="34" charset="0"/>
              </a:rPr>
              <a:t>…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6CA122C-6DE4-4D0D-AE90-AAD907AD784F}"/>
              </a:ext>
            </a:extLst>
          </p:cNvPr>
          <p:cNvSpPr txBox="1">
            <a:spLocks/>
          </p:cNvSpPr>
          <p:nvPr/>
        </p:nvSpPr>
        <p:spPr>
          <a:xfrm>
            <a:off x="414147" y="2762825"/>
            <a:ext cx="2831542" cy="15820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ES" dirty="0" err="1">
                <a:latin typeface="Bahnschrift" panose="020B0502040204020203" pitchFamily="34" charset="0"/>
              </a:rPr>
              <a:t>Then</a:t>
            </a:r>
            <a:r>
              <a:rPr lang="es-ES" dirty="0">
                <a:latin typeface="Bahnschrift" panose="020B0502040204020203" pitchFamily="34" charset="0"/>
              </a:rPr>
              <a:t> </a:t>
            </a:r>
            <a:r>
              <a:rPr lang="es-ES" dirty="0" err="1">
                <a:latin typeface="Bahnschrift" panose="020B0502040204020203" pitchFamily="34" charset="0"/>
              </a:rPr>
              <a:t>repeat</a:t>
            </a:r>
            <a:r>
              <a:rPr lang="es-ES" dirty="0">
                <a:latin typeface="Bahnschrift" panose="020B0502040204020203" pitchFamily="34" charset="0"/>
              </a:rPr>
              <a:t> </a:t>
            </a:r>
            <a:r>
              <a:rPr lang="es-ES" dirty="0" err="1">
                <a:latin typeface="Bahnschrift" panose="020B0502040204020203" pitchFamily="34" charset="0"/>
              </a:rPr>
              <a:t>for</a:t>
            </a:r>
            <a:r>
              <a:rPr lang="es-ES" dirty="0">
                <a:latin typeface="Bahnschrift" panose="020B0502040204020203" pitchFamily="34" charset="0"/>
              </a:rPr>
              <a:t> </a:t>
            </a:r>
            <a:r>
              <a:rPr lang="es-ES" dirty="0" err="1">
                <a:latin typeface="Bahnschrift" panose="020B0502040204020203" pitchFamily="34" charset="0"/>
              </a:rPr>
              <a:t>all</a:t>
            </a:r>
            <a:r>
              <a:rPr lang="es-ES" dirty="0">
                <a:latin typeface="Bahnschrift" panose="020B0502040204020203" pitchFamily="34" charset="0"/>
              </a:rPr>
              <a:t> </a:t>
            </a:r>
            <a:r>
              <a:rPr lang="es-ES" dirty="0" err="1">
                <a:latin typeface="Bahnschrift" panose="020B0502040204020203" pitchFamily="34" charset="0"/>
              </a:rPr>
              <a:t>points</a:t>
            </a:r>
            <a:r>
              <a:rPr lang="es-ES" dirty="0">
                <a:latin typeface="Bahnschrift" panose="020B0502040204020203" pitchFamily="34" charset="0"/>
              </a:rPr>
              <a:t> in the </a:t>
            </a:r>
            <a:r>
              <a:rPr lang="es-ES" dirty="0" err="1">
                <a:latin typeface="Bahnschrift" panose="020B0502040204020203" pitchFamily="34" charset="0"/>
              </a:rPr>
              <a:t>grid</a:t>
            </a:r>
            <a:r>
              <a:rPr lang="es-ES" dirty="0">
                <a:latin typeface="Bahnschrift" panose="020B0502040204020203" pitchFamily="34" charset="0"/>
              </a:rPr>
              <a:t>!</a:t>
            </a:r>
          </a:p>
        </p:txBody>
      </p:sp>
      <p:pic>
        <p:nvPicPr>
          <p:cNvPr id="12" name="beamformer_viz">
            <a:hlinkClick r:id="" action="ppaction://media"/>
            <a:extLst>
              <a:ext uri="{FF2B5EF4-FFF2-40B4-BE49-F238E27FC236}">
                <a16:creationId xmlns:a16="http://schemas.microsoft.com/office/drawing/2014/main" id="{26AE7F7E-2C72-4A4D-A8C3-01FEEB33CC2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00"/>
                </p14:media>
              </p:ext>
            </p:extLst>
          </p:nvPr>
        </p:nvPicPr>
        <p:blipFill rotWithShape="1">
          <a:blip r:embed="rId5"/>
          <a:srcRect l="14823" t="1077" r="14447" b="2348"/>
          <a:stretch>
            <a:fillRect/>
          </a:stretch>
        </p:blipFill>
        <p:spPr>
          <a:xfrm>
            <a:off x="3245689" y="1270528"/>
            <a:ext cx="8328728" cy="542093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798E4BC8-9DFB-4A14-A0FD-842273AFE85A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702C73-2FFC-45AE-A96A-DA8AF2682EAA}"/>
                  </a:ext>
                </a:extLst>
              </p:cNvPr>
              <p:cNvSpPr txBox="1"/>
              <p:nvPr/>
            </p:nvSpPr>
            <p:spPr>
              <a:xfrm>
                <a:off x="-871704" y="1193143"/>
                <a:ext cx="6539100" cy="9585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s-E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s-E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𝒕</m:t>
                          </m:r>
                        </m:e>
                      </m:d>
                      <m:r>
                        <a:rPr lang="es-ES" sz="22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s-E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s-E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  <m:r>
                            <a:rPr lang="es-E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brk m:alnAt="23"/>
                            </m:rPr>
                            <a:rPr lang="es-E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s-E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𝑵</m:t>
                          </m:r>
                        </m:sup>
                        <m:e>
                          <m:sSub>
                            <m:sSubPr>
                              <m:ctrlPr>
                                <a:rPr lang="es-E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s-ES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s-E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sSub>
                            <m:sSubPr>
                              <m:ctrlPr>
                                <a:rPr lang="es-E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𝑷</m:t>
                              </m:r>
                            </m:e>
                            <m:sub>
                              <m:r>
                                <a:rPr lang="es-ES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𝒎</m:t>
                              </m:r>
                            </m:sub>
                          </m:sSub>
                          <m:r>
                            <a:rPr lang="es-E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s-ES" sz="22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−∆</m:t>
                          </m:r>
                          <m:sSub>
                            <m:sSubPr>
                              <m:ctrlPr>
                                <a:rPr lang="es-E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e>
                            <m:sub>
                              <m:r>
                                <a:rPr lang="es-ES" sz="22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  <m:r>
                                <a:rPr lang="es-E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s-ES" sz="2200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r>
                            <a:rPr lang="es-ES" sz="22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s-ES" sz="2200" b="1" i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C0702C73-2FFC-45AE-A96A-DA8AF2682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71704" y="1193143"/>
                <a:ext cx="6539100" cy="95859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199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  <p:bldLst>
      <p:bldP spid="11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A06ADA-CE43-4E2B-B855-27DDE2533ADD}"/>
              </a:ext>
            </a:extLst>
          </p:cNvPr>
          <p:cNvGrpSpPr/>
          <p:nvPr/>
        </p:nvGrpSpPr>
        <p:grpSpPr>
          <a:xfrm>
            <a:off x="-28330" y="6262373"/>
            <a:ext cx="12220330" cy="637015"/>
            <a:chOff x="-28330" y="6249121"/>
            <a:chExt cx="12220330" cy="6370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29B015-C765-41B7-A5F2-50640B4BA55F}"/>
                </a:ext>
              </a:extLst>
            </p:cNvPr>
            <p:cNvSpPr/>
            <p:nvPr/>
          </p:nvSpPr>
          <p:spPr>
            <a:xfrm>
              <a:off x="-28330" y="6249121"/>
              <a:ext cx="12220330" cy="6370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7" name="Picture 6" descr="C:\Users\Lino P\Pictures\153920601228640774.png">
              <a:extLst>
                <a:ext uri="{FF2B5EF4-FFF2-40B4-BE49-F238E27FC236}">
                  <a16:creationId xmlns:a16="http://schemas.microsoft.com/office/drawing/2014/main" id="{EC3898B5-6334-4BD8-846B-8915CD64F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706" r="45030"/>
            <a:stretch/>
          </p:blipFill>
          <p:spPr bwMode="auto">
            <a:xfrm>
              <a:off x="-11426" y="6357076"/>
              <a:ext cx="1641444" cy="52847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2751"/>
            <a:ext cx="122203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5400" b="1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Methodology</a:t>
            </a:r>
            <a:r>
              <a:rPr lang="es-ES" sz="5400" b="1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:</a:t>
            </a:r>
            <a:br>
              <a:rPr lang="es-ES" sz="5400" b="1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</a:br>
            <a:br>
              <a:rPr lang="es-ES" sz="5400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</a:br>
            <a:r>
              <a:rPr lang="es-ES" sz="5400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Array </a:t>
            </a:r>
            <a:r>
              <a:rPr lang="es-ES" sz="5400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Design</a:t>
            </a:r>
            <a:endParaRPr lang="es-ES" sz="5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889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ECABC39B-5740-4B6A-8E97-0CE20DD0B314}"/>
              </a:ext>
            </a:extLst>
          </p:cNvPr>
          <p:cNvGrpSpPr/>
          <p:nvPr/>
        </p:nvGrpSpPr>
        <p:grpSpPr>
          <a:xfrm>
            <a:off x="4210338" y="1197223"/>
            <a:ext cx="7765803" cy="4475442"/>
            <a:chOff x="4210338" y="1303625"/>
            <a:chExt cx="7765803" cy="4475442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B29D6C-269E-4018-A8AD-2F48100F514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210338" y="1961007"/>
              <a:ext cx="7765803" cy="3818060"/>
              <a:chOff x="6130852" y="1206394"/>
              <a:chExt cx="5725035" cy="2814716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7FCDC3A-671A-46E1-8D58-06203CCA88B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lum bright="-6000" contrast="30000"/>
              </a:blip>
              <a:srcRect l="50135" t="45" r="31447" b="15728"/>
              <a:stretch/>
            </p:blipFill>
            <p:spPr>
              <a:xfrm>
                <a:off x="9044737" y="1206394"/>
                <a:ext cx="2811150" cy="280345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5F8C826-ACE9-4F12-9074-BC4E460EC2E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lum bright="-10000" contrast="17000"/>
              </a:blip>
              <a:srcRect l="-2" r="82113" b="15774"/>
              <a:stretch/>
            </p:blipFill>
            <p:spPr>
              <a:xfrm>
                <a:off x="6130852" y="1217651"/>
                <a:ext cx="2730238" cy="2803459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073273-C73D-4EF0-B0F7-3459FFB49789}"/>
                </a:ext>
              </a:extLst>
            </p:cNvPr>
            <p:cNvSpPr txBox="1"/>
            <p:nvPr/>
          </p:nvSpPr>
          <p:spPr>
            <a:xfrm>
              <a:off x="4827047" y="1303625"/>
              <a:ext cx="26801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 err="1">
                  <a:latin typeface="Bahnschrift" panose="020B0502040204020203" pitchFamily="34" charset="0"/>
                  <a:ea typeface="Arial Unicode MS" panose="020B0604020202020204" pitchFamily="34" charset="-128"/>
                </a:rPr>
                <a:t>Unresolved</a:t>
              </a:r>
              <a:endParaRPr lang="es-ES" sz="2800" b="1" dirty="0">
                <a:latin typeface="Bahnschrift" panose="020B0502040204020203" pitchFamily="34" charset="0"/>
                <a:ea typeface="Arial Unicode MS" panose="020B0604020202020204" pitchFamily="34" charset="-128"/>
              </a:endParaRPr>
            </a:p>
            <a:p>
              <a:pPr algn="ctr"/>
              <a:endParaRPr lang="es-ES" sz="2800" b="1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DB3640-9B8F-4FC3-BC74-87857BF9AF2D}"/>
                </a:ext>
              </a:extLst>
            </p:cNvPr>
            <p:cNvSpPr txBox="1"/>
            <p:nvPr/>
          </p:nvSpPr>
          <p:spPr>
            <a:xfrm>
              <a:off x="8744789" y="1325532"/>
              <a:ext cx="268010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800" b="1" dirty="0">
                  <a:latin typeface="Bahnschrift" panose="020B0502040204020203" pitchFamily="34" charset="0"/>
                  <a:ea typeface="Arial Unicode MS" panose="020B0604020202020204" pitchFamily="34" charset="-128"/>
                </a:rPr>
                <a:t>Resolved</a:t>
              </a:r>
            </a:p>
            <a:p>
              <a:pPr algn="ctr"/>
              <a:endParaRPr lang="es-ES" sz="2800" b="1" dirty="0"/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8330" y="-54640"/>
            <a:ext cx="12256772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3091886" cy="1325563"/>
          </a:xfrm>
        </p:spPr>
        <p:txBody>
          <a:bodyPr>
            <a:normAutofit/>
          </a:bodyPr>
          <a:lstStyle/>
          <a:p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Microphone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placement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affects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performance</a:t>
            </a:r>
            <a:endParaRPr lang="es-ES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CEC338-D01C-4105-95D6-0A1496282B2D}"/>
              </a:ext>
            </a:extLst>
          </p:cNvPr>
          <p:cNvSpPr txBox="1">
            <a:spLocks/>
          </p:cNvSpPr>
          <p:nvPr/>
        </p:nvSpPr>
        <p:spPr>
          <a:xfrm>
            <a:off x="0" y="1282299"/>
            <a:ext cx="11282358" cy="405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b="1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Desirable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: </a:t>
            </a: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b="1" dirty="0">
                <a:latin typeface="Bahnschrift" panose="020B0502040204020203" pitchFamily="34" charset="0"/>
                <a:ea typeface="Arial Unicode MS" panose="020B0604020202020204" pitchFamily="34" charset="-128"/>
              </a:rPr>
              <a:t>Wide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dynamic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range</a:t>
            </a:r>
            <a:endParaRPr lang="es-ES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b="1" dirty="0">
                <a:latin typeface="Bahnschrift" panose="020B0502040204020203" pitchFamily="34" charset="0"/>
                <a:ea typeface="Arial Unicode MS" panose="020B0604020202020204" pitchFamily="34" charset="-128"/>
              </a:rPr>
              <a:t>High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spatial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resolution</a:t>
            </a:r>
            <a:endParaRPr lang="es-ES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C6B025-DFAD-4FA9-A7B1-7216CBD023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BED2CF-2DAE-4363-83F7-7C01DEC1DC16}"/>
              </a:ext>
            </a:extLst>
          </p:cNvPr>
          <p:cNvSpPr txBox="1"/>
          <p:nvPr/>
        </p:nvSpPr>
        <p:spPr>
          <a:xfrm>
            <a:off x="1682904" y="5781327"/>
            <a:ext cx="124618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15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5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Effects of array scaling and advanced beamforming algorithms on the</a:t>
            </a:r>
          </a:p>
          <a:p>
            <a:pPr algn="ctr"/>
            <a:r>
              <a:rPr lang="en-US" sz="15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angular resolution of microphone array systems (</a:t>
            </a:r>
            <a:r>
              <a:rPr lang="es-ES" sz="15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Aldeman</a:t>
            </a:r>
            <a:r>
              <a:rPr lang="es-ES" sz="15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&amp; Raman, 2018).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9A5D06B-9BF9-4964-B7B2-A1B3F1D35E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0862" y="1854605"/>
            <a:ext cx="6531496" cy="3775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B22239C-D6EA-4651-87A1-BBD1AA6CE784}"/>
              </a:ext>
            </a:extLst>
          </p:cNvPr>
          <p:cNvSpPr txBox="1"/>
          <p:nvPr/>
        </p:nvSpPr>
        <p:spPr>
          <a:xfrm>
            <a:off x="6849377" y="1183570"/>
            <a:ext cx="26801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 b="1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Speakers</a:t>
            </a:r>
            <a:endParaRPr lang="es-ES" sz="2800" b="1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 algn="ctr"/>
            <a:endParaRPr lang="es-ES" sz="2800" b="1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969D533-387A-4799-9FDF-933F30E8F641}"/>
              </a:ext>
            </a:extLst>
          </p:cNvPr>
          <p:cNvCxnSpPr>
            <a:cxnSpLocks/>
          </p:cNvCxnSpPr>
          <p:nvPr/>
        </p:nvCxnSpPr>
        <p:spPr>
          <a:xfrm>
            <a:off x="7905246" y="1699604"/>
            <a:ext cx="110245" cy="561144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1459071-5EBF-4BDA-AC9F-81C8D4F5F2A1}"/>
              </a:ext>
            </a:extLst>
          </p:cNvPr>
          <p:cNvCxnSpPr>
            <a:cxnSpLocks/>
          </p:cNvCxnSpPr>
          <p:nvPr/>
        </p:nvCxnSpPr>
        <p:spPr>
          <a:xfrm flipH="1">
            <a:off x="8384694" y="1710932"/>
            <a:ext cx="110245" cy="561144"/>
          </a:xfrm>
          <a:prstGeom prst="straightConnector1">
            <a:avLst/>
          </a:prstGeom>
          <a:ln w="762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8377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5860C9B1-274E-4AB0-B90C-64EE8EE5AC02}"/>
              </a:ext>
            </a:extLst>
          </p:cNvPr>
          <p:cNvGrpSpPr/>
          <p:nvPr/>
        </p:nvGrpSpPr>
        <p:grpSpPr>
          <a:xfrm>
            <a:off x="3237799" y="1609547"/>
            <a:ext cx="8171093" cy="3950904"/>
            <a:chOff x="1658008" y="2176678"/>
            <a:chExt cx="4959233" cy="2303948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0878B66E-9E90-41C7-92A3-3E68A94F6B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76244"/>
            <a:stretch/>
          </p:blipFill>
          <p:spPr>
            <a:xfrm>
              <a:off x="1658008" y="2176678"/>
              <a:ext cx="2328348" cy="226786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442B52D8-C405-4B50-A462-42DEB43F9D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0753" t="-142" r="5491" b="142"/>
            <a:stretch/>
          </p:blipFill>
          <p:spPr>
            <a:xfrm>
              <a:off x="4288893" y="2212767"/>
              <a:ext cx="2328348" cy="2267859"/>
            </a:xfrm>
            <a:prstGeom prst="rect">
              <a:avLst/>
            </a:prstGeom>
          </p:spPr>
        </p:pic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C6CC53CE-F90D-42CE-9988-3F042E5BD0D2}"/>
              </a:ext>
            </a:extLst>
          </p:cNvPr>
          <p:cNvSpPr txBox="1">
            <a:spLocks/>
          </p:cNvSpPr>
          <p:nvPr/>
        </p:nvSpPr>
        <p:spPr>
          <a:xfrm>
            <a:off x="6192915" y="1131493"/>
            <a:ext cx="6805608" cy="1018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ES" sz="24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Ghost</a:t>
            </a:r>
            <a:r>
              <a:rPr lang="es-ES" sz="24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sz="24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sources</a:t>
            </a:r>
            <a:endParaRPr lang="es-ES" sz="24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8330" y="-54640"/>
            <a:ext cx="12256772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3091886" cy="1325563"/>
          </a:xfrm>
        </p:spPr>
        <p:txBody>
          <a:bodyPr>
            <a:normAutofit/>
          </a:bodyPr>
          <a:lstStyle/>
          <a:p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Microphone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placement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affects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performance</a:t>
            </a:r>
            <a:endParaRPr lang="es-ES" sz="3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3CEC338-D01C-4105-95D6-0A1496282B2D}"/>
              </a:ext>
            </a:extLst>
          </p:cNvPr>
          <p:cNvSpPr txBox="1">
            <a:spLocks/>
          </p:cNvSpPr>
          <p:nvPr/>
        </p:nvSpPr>
        <p:spPr>
          <a:xfrm>
            <a:off x="126534" y="1297549"/>
            <a:ext cx="11282358" cy="405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buNone/>
            </a:pPr>
            <a:r>
              <a:rPr lang="es-ES" b="1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Undesirable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:</a:t>
            </a:r>
          </a:p>
          <a:p>
            <a:pPr algn="just">
              <a:lnSpc>
                <a:spcPct val="150000"/>
              </a:lnSpc>
            </a:pPr>
            <a:r>
              <a:rPr lang="es-ES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Spatial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Aliasing</a:t>
            </a:r>
            <a:endParaRPr lang="es-ES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EBC6B025-DFAD-4FA9-A7B1-7216CBD0233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B8E602B-4901-4465-80A8-881EDC9DFABA}"/>
              </a:ext>
            </a:extLst>
          </p:cNvPr>
          <p:cNvSpPr txBox="1"/>
          <p:nvPr/>
        </p:nvSpPr>
        <p:spPr>
          <a:xfrm>
            <a:off x="3944535" y="5693152"/>
            <a:ext cx="72560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Suppression of spatial aliasing using moving arrays (</a:t>
            </a:r>
            <a:r>
              <a:rPr lang="en-US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Cigada</a:t>
            </a: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et.al, 2008).</a:t>
            </a:r>
            <a:endParaRPr lang="es-ES" sz="16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80BA4E-1AFB-42E8-97F1-1F13CDB5640C}"/>
              </a:ext>
            </a:extLst>
          </p:cNvPr>
          <p:cNvCxnSpPr>
            <a:cxnSpLocks/>
          </p:cNvCxnSpPr>
          <p:nvPr/>
        </p:nvCxnSpPr>
        <p:spPr>
          <a:xfrm>
            <a:off x="5263967" y="1900914"/>
            <a:ext cx="110245" cy="56114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573E7D6-034D-433A-81FD-A15C16100606}"/>
              </a:ext>
            </a:extLst>
          </p:cNvPr>
          <p:cNvSpPr txBox="1">
            <a:spLocks/>
          </p:cNvSpPr>
          <p:nvPr/>
        </p:nvSpPr>
        <p:spPr>
          <a:xfrm>
            <a:off x="3875033" y="1171102"/>
            <a:ext cx="2998357" cy="1018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s-ES" sz="24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Only</a:t>
            </a:r>
            <a:r>
              <a:rPr lang="es-ES" sz="24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actual </a:t>
            </a:r>
            <a:r>
              <a:rPr lang="es-ES" sz="24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source</a:t>
            </a:r>
            <a:endParaRPr lang="es-ES" sz="24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B94283F-75DE-4A92-B9AF-24F8F6CBDDD4}"/>
              </a:ext>
            </a:extLst>
          </p:cNvPr>
          <p:cNvCxnSpPr>
            <a:cxnSpLocks/>
          </p:cNvCxnSpPr>
          <p:nvPr/>
        </p:nvCxnSpPr>
        <p:spPr>
          <a:xfrm>
            <a:off x="10075128" y="1730527"/>
            <a:ext cx="110245" cy="56114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5BDD5F-3AD9-423D-8074-83674D94F791}"/>
              </a:ext>
            </a:extLst>
          </p:cNvPr>
          <p:cNvCxnSpPr>
            <a:cxnSpLocks/>
          </p:cNvCxnSpPr>
          <p:nvPr/>
        </p:nvCxnSpPr>
        <p:spPr>
          <a:xfrm flipH="1">
            <a:off x="8976598" y="1751015"/>
            <a:ext cx="110245" cy="561144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7904071-3A44-4934-8365-1BC9838CD880}"/>
              </a:ext>
            </a:extLst>
          </p:cNvPr>
          <p:cNvCxnSpPr>
            <a:cxnSpLocks/>
          </p:cNvCxnSpPr>
          <p:nvPr/>
        </p:nvCxnSpPr>
        <p:spPr>
          <a:xfrm>
            <a:off x="9587117" y="1751015"/>
            <a:ext cx="314959" cy="104165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5AAF2376-8ECF-4711-BCEF-E43011EA0C19}"/>
              </a:ext>
            </a:extLst>
          </p:cNvPr>
          <p:cNvCxnSpPr>
            <a:cxnSpLocks/>
          </p:cNvCxnSpPr>
          <p:nvPr/>
        </p:nvCxnSpPr>
        <p:spPr>
          <a:xfrm>
            <a:off x="10401398" y="1737924"/>
            <a:ext cx="315911" cy="85977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D6541CA-7B40-4892-AE83-7E5EE97A7B59}"/>
              </a:ext>
            </a:extLst>
          </p:cNvPr>
          <p:cNvCxnSpPr>
            <a:cxnSpLocks/>
          </p:cNvCxnSpPr>
          <p:nvPr/>
        </p:nvCxnSpPr>
        <p:spPr>
          <a:xfrm flipH="1">
            <a:off x="9117675" y="1776014"/>
            <a:ext cx="314959" cy="1041650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E49E07F-8F06-489F-A63B-66AC5E7D2D5A}"/>
              </a:ext>
            </a:extLst>
          </p:cNvPr>
          <p:cNvCxnSpPr>
            <a:cxnSpLocks/>
          </p:cNvCxnSpPr>
          <p:nvPr/>
        </p:nvCxnSpPr>
        <p:spPr>
          <a:xfrm flipH="1">
            <a:off x="8432895" y="1720549"/>
            <a:ext cx="315911" cy="859779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090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3091886" cy="1325563"/>
          </a:xfrm>
        </p:spPr>
        <p:txBody>
          <a:bodyPr>
            <a:normAutofit/>
          </a:bodyPr>
          <a:lstStyle/>
          <a:p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Spiral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arrays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: the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sweet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spot</a:t>
            </a:r>
            <a:endParaRPr lang="es-E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176002E-D348-4470-934E-BBF0BDFC1915}"/>
              </a:ext>
            </a:extLst>
          </p:cNvPr>
          <p:cNvGrpSpPr/>
          <p:nvPr/>
        </p:nvGrpSpPr>
        <p:grpSpPr>
          <a:xfrm>
            <a:off x="155319" y="1525966"/>
            <a:ext cx="12423299" cy="4456530"/>
            <a:chOff x="155319" y="1525966"/>
            <a:chExt cx="12423299" cy="445653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514736C-BD85-4CDB-82F9-52B0D3A47490}"/>
                </a:ext>
              </a:extLst>
            </p:cNvPr>
            <p:cNvGrpSpPr/>
            <p:nvPr/>
          </p:nvGrpSpPr>
          <p:grpSpPr>
            <a:xfrm>
              <a:off x="155319" y="1525966"/>
              <a:ext cx="11996766" cy="3785560"/>
              <a:chOff x="1653114" y="456024"/>
              <a:chExt cx="11042015" cy="3401879"/>
            </a:xfrm>
          </p:grpSpPr>
          <p:pic>
            <p:nvPicPr>
              <p:cNvPr id="10" name="Picture 9" descr="A picture containing wire, sky&#10;&#10;Description automatically generated">
                <a:extLst>
                  <a:ext uri="{FF2B5EF4-FFF2-40B4-BE49-F238E27FC236}">
                    <a16:creationId xmlns:a16="http://schemas.microsoft.com/office/drawing/2014/main" id="{7663CC9E-A486-4763-A035-5BE6F738E9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10801"/>
              <a:stretch/>
            </p:blipFill>
            <p:spPr>
              <a:xfrm>
                <a:off x="1653114" y="456024"/>
                <a:ext cx="7232461" cy="3099972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0726CE2-2888-4078-B289-6FC9774DEB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26" t="7325" r="2849" b="9278"/>
              <a:stretch/>
            </p:blipFill>
            <p:spPr>
              <a:xfrm flipH="1">
                <a:off x="9143572" y="515196"/>
                <a:ext cx="3551557" cy="3342707"/>
              </a:xfrm>
              <a:prstGeom prst="rect">
                <a:avLst/>
              </a:prstGeom>
            </p:spPr>
          </p:pic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BBF9DA-EF2E-4408-B7DC-F4D101237D9D}"/>
                </a:ext>
              </a:extLst>
            </p:cNvPr>
            <p:cNvSpPr txBox="1"/>
            <p:nvPr/>
          </p:nvSpPr>
          <p:spPr>
            <a:xfrm>
              <a:off x="4441372" y="5643942"/>
              <a:ext cx="813724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i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Source</a:t>
              </a:r>
              <a:r>
                <a:rPr lang="es-ES" sz="16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: </a:t>
              </a:r>
              <a:r>
                <a:rPr lang="en-US" sz="16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Acoustic beamforming for noise source localization (</a:t>
              </a:r>
              <a:r>
                <a:rPr lang="es-ES" sz="1600" b="1" i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Chiariotti</a:t>
              </a:r>
              <a:r>
                <a:rPr lang="es-ES" sz="16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et. al., 2019).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872842D-8CC1-410C-8A5A-1CD0904D2577}"/>
              </a:ext>
            </a:extLst>
          </p:cNvPr>
          <p:cNvGrpSpPr/>
          <p:nvPr/>
        </p:nvGrpSpPr>
        <p:grpSpPr>
          <a:xfrm>
            <a:off x="171568" y="1621983"/>
            <a:ext cx="12407050" cy="4370008"/>
            <a:chOff x="171568" y="1621983"/>
            <a:chExt cx="12407050" cy="437000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63AFF9D-18AB-442A-8F91-1F1C04B97BF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71568" y="1621983"/>
              <a:ext cx="11848863" cy="3789458"/>
              <a:chOff x="887688" y="1355620"/>
              <a:chExt cx="10572655" cy="3381306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1D1E4C28-D55C-4BC6-9971-AED7039AF7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87688" y="1399958"/>
                <a:ext cx="3285326" cy="3305298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2C57DB1-1EBC-4B5A-BCF0-631A6DAE35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731" t="5948"/>
              <a:stretch/>
            </p:blipFill>
            <p:spPr>
              <a:xfrm>
                <a:off x="4483362" y="1453120"/>
                <a:ext cx="3285326" cy="3249563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88C435A2-C238-438A-BD4C-F674BCBBDD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79037" y="1355620"/>
                <a:ext cx="3381306" cy="3381306"/>
              </a:xfrm>
              <a:prstGeom prst="rect">
                <a:avLst/>
              </a:prstGeom>
            </p:spPr>
          </p:pic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FD6E27-C06F-41B3-8EED-FB1E5C22B727}"/>
                </a:ext>
              </a:extLst>
            </p:cNvPr>
            <p:cNvSpPr txBox="1"/>
            <p:nvPr/>
          </p:nvSpPr>
          <p:spPr>
            <a:xfrm>
              <a:off x="4833257" y="5653437"/>
              <a:ext cx="774536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600" b="1" i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Source</a:t>
              </a:r>
              <a:r>
                <a:rPr lang="es-ES" sz="16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: </a:t>
              </a:r>
              <a:r>
                <a:rPr lang="en-US" sz="16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 comparison of popular beamforming arrays (</a:t>
              </a:r>
              <a:r>
                <a:rPr lang="es-ES" sz="16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Prime &amp; </a:t>
              </a:r>
              <a:r>
                <a:rPr lang="es-ES" sz="1600" b="1" i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Doolan</a:t>
              </a:r>
              <a:r>
                <a:rPr lang="es-ES" sz="16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, 2013).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0AE794-B5B5-48AE-AAE3-7AE6576FBA93}"/>
                </a:ext>
              </a:extLst>
            </p:cNvPr>
            <p:cNvSpPr/>
            <p:nvPr/>
          </p:nvSpPr>
          <p:spPr>
            <a:xfrm>
              <a:off x="8216459" y="1671673"/>
              <a:ext cx="3789458" cy="373976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</p:spTree>
    <p:extLst>
      <p:ext uri="{BB962C8B-B14F-4D97-AF65-F5344CB8AC3E}">
        <p14:creationId xmlns:p14="http://schemas.microsoft.com/office/powerpoint/2010/main" val="111584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automatically generated">
            <a:extLst>
              <a:ext uri="{FF2B5EF4-FFF2-40B4-BE49-F238E27FC236}">
                <a16:creationId xmlns:a16="http://schemas.microsoft.com/office/drawing/2014/main" id="{F895D6B3-C8B7-4CDD-8C5F-FD93CAE65D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2"/>
          <a:stretch/>
        </p:blipFill>
        <p:spPr>
          <a:xfrm>
            <a:off x="6798365" y="2270533"/>
            <a:ext cx="5396693" cy="399184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3A06ADA-CE43-4E2B-B855-27DDE2533ADD}"/>
              </a:ext>
            </a:extLst>
          </p:cNvPr>
          <p:cNvGrpSpPr/>
          <p:nvPr/>
        </p:nvGrpSpPr>
        <p:grpSpPr>
          <a:xfrm>
            <a:off x="-28330" y="-13252"/>
            <a:ext cx="12256772" cy="6912640"/>
            <a:chOff x="-28330" y="-26504"/>
            <a:chExt cx="12256772" cy="69126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8A87E1E-1147-4CFA-BAE7-2602CCC9A81F}"/>
                </a:ext>
              </a:extLst>
            </p:cNvPr>
            <p:cNvSpPr/>
            <p:nvPr/>
          </p:nvSpPr>
          <p:spPr>
            <a:xfrm>
              <a:off x="-26504" y="-26504"/>
              <a:ext cx="12254946" cy="112236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29B015-C765-41B7-A5F2-50640B4BA55F}"/>
                </a:ext>
              </a:extLst>
            </p:cNvPr>
            <p:cNvSpPr/>
            <p:nvPr/>
          </p:nvSpPr>
          <p:spPr>
            <a:xfrm>
              <a:off x="-28330" y="6249121"/>
              <a:ext cx="12254946" cy="6370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7" name="Picture 6" descr="C:\Users\Lino P\Pictures\153920601228640774.png">
              <a:extLst>
                <a:ext uri="{FF2B5EF4-FFF2-40B4-BE49-F238E27FC236}">
                  <a16:creationId xmlns:a16="http://schemas.microsoft.com/office/drawing/2014/main" id="{EC3898B5-6334-4BD8-846B-8915CD64F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706" r="45030"/>
            <a:stretch/>
          </p:blipFill>
          <p:spPr bwMode="auto">
            <a:xfrm>
              <a:off x="-11426" y="6357076"/>
              <a:ext cx="1641444" cy="52847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873" y="295422"/>
            <a:ext cx="12085125" cy="604910"/>
          </a:xfrm>
        </p:spPr>
        <p:txBody>
          <a:bodyPr>
            <a:normAutofit fontScale="90000"/>
          </a:bodyPr>
          <a:lstStyle/>
          <a:p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Agenda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358C3-C2EB-424E-AD3B-14D5BC6096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5578" y="1278141"/>
            <a:ext cx="10515600" cy="48152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30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Introduction</a:t>
            </a:r>
            <a:r>
              <a:rPr lang="es-ES" sz="30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&amp; </a:t>
            </a:r>
            <a:r>
              <a:rPr lang="es-ES" sz="30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Motivation</a:t>
            </a:r>
            <a:endParaRPr lang="es-ES" sz="30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30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Methodology</a:t>
            </a:r>
            <a:endParaRPr lang="es-ES" sz="30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6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Processing </a:t>
            </a:r>
            <a:r>
              <a:rPr lang="es-ES" sz="26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Algorithm</a:t>
            </a:r>
            <a:endParaRPr lang="es-ES" sz="26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6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Array </a:t>
            </a:r>
            <a:r>
              <a:rPr lang="es-ES" sz="26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Design</a:t>
            </a:r>
            <a:endParaRPr lang="es-ES" sz="26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 lvl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26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Hardware &amp; Software </a:t>
            </a:r>
            <a:r>
              <a:rPr lang="es-ES" sz="26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components</a:t>
            </a:r>
            <a:endParaRPr lang="es-ES" sz="26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30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Results</a:t>
            </a:r>
            <a:endParaRPr lang="es-ES" sz="30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s-ES" sz="30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Discussion</a:t>
            </a:r>
            <a:r>
              <a:rPr lang="es-ES" sz="30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&amp; </a:t>
            </a:r>
            <a:r>
              <a:rPr lang="es-ES" sz="30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Conclusions</a:t>
            </a:r>
            <a:endParaRPr lang="es-ES" sz="30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s-ES" sz="3000" b="1" dirty="0"/>
          </a:p>
          <a:p>
            <a:pPr marL="457200" lvl="1" indent="0">
              <a:lnSpc>
                <a:spcPct val="150000"/>
              </a:lnSpc>
              <a:buNone/>
            </a:pPr>
            <a:endParaRPr lang="es-ES" sz="3000" b="1" dirty="0"/>
          </a:p>
          <a:p>
            <a:pPr marL="457200" lvl="1" indent="0">
              <a:lnSpc>
                <a:spcPct val="150000"/>
              </a:lnSpc>
              <a:buNone/>
            </a:pPr>
            <a:endParaRPr lang="es-ES" sz="3000" b="1" dirty="0"/>
          </a:p>
          <a:p>
            <a:pPr marL="457200" lvl="1" indent="0">
              <a:lnSpc>
                <a:spcPct val="150000"/>
              </a:lnSpc>
              <a:buNone/>
            </a:pPr>
            <a:endParaRPr lang="es-ES" sz="3000" b="1" dirty="0"/>
          </a:p>
          <a:p>
            <a:pPr>
              <a:lnSpc>
                <a:spcPct val="150000"/>
              </a:lnSpc>
            </a:pPr>
            <a:endParaRPr lang="es-ES" sz="30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0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sky, indoor&#10;&#10;Description automatically generated">
            <a:extLst>
              <a:ext uri="{FF2B5EF4-FFF2-40B4-BE49-F238E27FC236}">
                <a16:creationId xmlns:a16="http://schemas.microsoft.com/office/drawing/2014/main" id="{BDA3502F-4E3F-4A7A-9E40-FB7B18F0E27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81" r="5950"/>
          <a:stretch/>
        </p:blipFill>
        <p:spPr>
          <a:xfrm>
            <a:off x="5227245" y="1210710"/>
            <a:ext cx="6738241" cy="517020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3091886" cy="1325563"/>
          </a:xfrm>
        </p:spPr>
        <p:txBody>
          <a:bodyPr>
            <a:normAutofit/>
          </a:bodyPr>
          <a:lstStyle/>
          <a:p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Spiral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arrays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: the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sweet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spot</a:t>
            </a:r>
            <a:endParaRPr lang="es-E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CA708D3-06DD-4E39-A88A-61367EA31E34}"/>
              </a:ext>
            </a:extLst>
          </p:cNvPr>
          <p:cNvSpPr txBox="1">
            <a:spLocks/>
          </p:cNvSpPr>
          <p:nvPr/>
        </p:nvSpPr>
        <p:spPr>
          <a:xfrm>
            <a:off x="226513" y="1523706"/>
            <a:ext cx="4360001" cy="40535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ES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Underbrink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spiral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: </a:t>
            </a:r>
            <a:r>
              <a:rPr lang="es-ES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best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 performance (Prime &amp; </a:t>
            </a:r>
            <a:r>
              <a:rPr lang="es-ES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Doolan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, 2013). </a:t>
            </a:r>
          </a:p>
          <a:p>
            <a:pPr>
              <a:lnSpc>
                <a:spcPct val="150000"/>
              </a:lnSpc>
            </a:pP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F </a:t>
            </a:r>
            <a:r>
              <a:rPr lang="es-ES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parameter</a:t>
            </a:r>
            <a:r>
              <a:rPr lang="es-ES" dirty="0">
                <a:latin typeface="Bahnschrift" panose="020B0502040204020203" pitchFamily="34" charset="0"/>
                <a:ea typeface="Arial Unicode MS" panose="020B0604020202020204" pitchFamily="34" charset="-128"/>
              </a:rPr>
              <a:t>: </a:t>
            </a:r>
            <a:r>
              <a:rPr lang="es-ES" b="1" dirty="0">
                <a:latin typeface="Bahnschrift" panose="020B0502040204020203" pitchFamily="34" charset="0"/>
                <a:ea typeface="Arial Unicode MS" panose="020B0604020202020204" pitchFamily="34" charset="-128"/>
              </a:rPr>
              <a:t>0.274 </a:t>
            </a:r>
          </a:p>
          <a:p>
            <a:pPr>
              <a:lnSpc>
                <a:spcPct val="150000"/>
              </a:lnSpc>
            </a:pPr>
            <a:r>
              <a:rPr lang="es-ES" b="1" dirty="0">
                <a:latin typeface="Bahnschrift" panose="020B0502040204020203" pitchFamily="34" charset="0"/>
                <a:ea typeface="Arial Unicode MS" panose="020B0604020202020204" pitchFamily="34" charset="-128"/>
              </a:rPr>
              <a:t>Ideal F </a:t>
            </a:r>
            <a:r>
              <a:rPr lang="es-ES" b="1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parameter</a:t>
            </a:r>
            <a:r>
              <a:rPr lang="es-ES" b="1" dirty="0">
                <a:latin typeface="Bahnschrift" panose="020B0502040204020203" pitchFamily="34" charset="0"/>
                <a:ea typeface="Arial Unicode MS" panose="020B0604020202020204" pitchFamily="34" charset="-128"/>
              </a:rPr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3360710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2751"/>
            <a:ext cx="1222033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5400" b="1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Methodology</a:t>
            </a:r>
            <a:r>
              <a:rPr lang="es-ES" sz="5400" b="1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:</a:t>
            </a:r>
            <a:br>
              <a:rPr lang="es-ES" sz="5400" b="1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</a:br>
            <a:br>
              <a:rPr lang="es-ES" sz="5400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</a:br>
            <a:r>
              <a:rPr lang="es-ES" sz="5400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Hardware &amp; Software </a:t>
            </a:r>
            <a:r>
              <a:rPr lang="es-ES" sz="5400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components</a:t>
            </a:r>
            <a:endParaRPr lang="es-ES" sz="5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8F819-795B-4F90-978A-A1559061DE5F}"/>
              </a:ext>
            </a:extLst>
          </p:cNvPr>
          <p:cNvGrpSpPr/>
          <p:nvPr/>
        </p:nvGrpSpPr>
        <p:grpSpPr>
          <a:xfrm>
            <a:off x="-28330" y="6262373"/>
            <a:ext cx="12220330" cy="637015"/>
            <a:chOff x="-28330" y="6249121"/>
            <a:chExt cx="12220330" cy="63701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E460B3-F515-49AE-AECE-FC3F467CEC76}"/>
                </a:ext>
              </a:extLst>
            </p:cNvPr>
            <p:cNvSpPr/>
            <p:nvPr/>
          </p:nvSpPr>
          <p:spPr>
            <a:xfrm>
              <a:off x="-28330" y="6249121"/>
              <a:ext cx="12220330" cy="6370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14" name="Picture 13" descr="C:\Users\Lino P\Pictures\153920601228640774.png">
              <a:extLst>
                <a:ext uri="{FF2B5EF4-FFF2-40B4-BE49-F238E27FC236}">
                  <a16:creationId xmlns:a16="http://schemas.microsoft.com/office/drawing/2014/main" id="{66F3D7CC-480E-4B10-8801-F7AF97AFC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706" r="45030"/>
            <a:stretch/>
          </p:blipFill>
          <p:spPr bwMode="auto">
            <a:xfrm>
              <a:off x="-11426" y="6357076"/>
              <a:ext cx="1641444" cy="52847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E1D8CEF-3CF8-4A50-AC9F-1D8169D493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95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9641A2D1-19F6-4599-A7A0-313EA8116822}"/>
              </a:ext>
            </a:extLst>
          </p:cNvPr>
          <p:cNvSpPr/>
          <p:nvPr/>
        </p:nvSpPr>
        <p:spPr>
          <a:xfrm>
            <a:off x="4171837" y="1241243"/>
            <a:ext cx="3120158" cy="4156656"/>
          </a:xfrm>
          <a:prstGeom prst="rect">
            <a:avLst/>
          </a:prstGeom>
          <a:solidFill>
            <a:schemeClr val="bg1"/>
          </a:solidFill>
          <a:ln w="76200">
            <a:solidFill>
              <a:srgbClr val="00B05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3" name="Picture 22" descr="A screen shot of an open computer sitting on a table&#10;&#10;Description automatically generated">
            <a:extLst>
              <a:ext uri="{FF2B5EF4-FFF2-40B4-BE49-F238E27FC236}">
                <a16:creationId xmlns:a16="http://schemas.microsoft.com/office/drawing/2014/main" id="{A5B5B4FA-655E-410E-8BE2-D8562C6A4C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896" y="3235098"/>
            <a:ext cx="2969559" cy="1828238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13F0971E-5379-410F-BA73-BA4DDD974DF0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3091886" cy="1325563"/>
          </a:xfrm>
        </p:spPr>
        <p:txBody>
          <a:bodyPr>
            <a:normAutofit/>
          </a:bodyPr>
          <a:lstStyle/>
          <a:p>
            <a:r>
              <a:rPr lang="es-ES" sz="40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Workflow</a:t>
            </a:r>
            <a:endParaRPr lang="es-E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48482A09-A198-4970-A324-9681121190D5}"/>
              </a:ext>
            </a:extLst>
          </p:cNvPr>
          <p:cNvGrpSpPr/>
          <p:nvPr/>
        </p:nvGrpSpPr>
        <p:grpSpPr>
          <a:xfrm>
            <a:off x="7485728" y="1241242"/>
            <a:ext cx="4484902" cy="4148035"/>
            <a:chOff x="7590417" y="1176926"/>
            <a:chExt cx="4484902" cy="4116378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445D232D-F264-450C-91DF-B3C10CEE4B84}"/>
                </a:ext>
              </a:extLst>
            </p:cNvPr>
            <p:cNvSpPr/>
            <p:nvPr/>
          </p:nvSpPr>
          <p:spPr>
            <a:xfrm>
              <a:off x="7590417" y="1176926"/>
              <a:ext cx="4484902" cy="4116378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7030A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B7BC578E-CFA3-4641-AEA7-9A87F1B199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lum bright="22000" contrast="41000"/>
            </a:blip>
            <a:srcRect l="17057" r="7438"/>
            <a:stretch/>
          </p:blipFill>
          <p:spPr>
            <a:xfrm>
              <a:off x="7832499" y="2131223"/>
              <a:ext cx="4000735" cy="29590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CF6467F-89CA-42A1-BD8E-01799448A7A5}"/>
              </a:ext>
            </a:extLst>
          </p:cNvPr>
          <p:cNvGrpSpPr/>
          <p:nvPr/>
        </p:nvGrpSpPr>
        <p:grpSpPr>
          <a:xfrm>
            <a:off x="91515" y="1232622"/>
            <a:ext cx="3783505" cy="4156657"/>
            <a:chOff x="91515" y="1373061"/>
            <a:chExt cx="3783505" cy="415665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D4D7BF5-F409-4887-A3E4-D1ED94891EC8}"/>
                </a:ext>
              </a:extLst>
            </p:cNvPr>
            <p:cNvGrpSpPr/>
            <p:nvPr/>
          </p:nvGrpSpPr>
          <p:grpSpPr>
            <a:xfrm>
              <a:off x="91515" y="1373061"/>
              <a:ext cx="3783505" cy="4156657"/>
              <a:chOff x="91515" y="1373061"/>
              <a:chExt cx="3783505" cy="4156657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44289228-58C6-4B32-B8F2-9ECC95172F35}"/>
                  </a:ext>
                </a:extLst>
              </p:cNvPr>
              <p:cNvSpPr/>
              <p:nvPr/>
            </p:nvSpPr>
            <p:spPr>
              <a:xfrm>
                <a:off x="91515" y="1373061"/>
                <a:ext cx="3783505" cy="4156657"/>
              </a:xfrm>
              <a:prstGeom prst="rect">
                <a:avLst/>
              </a:prstGeom>
              <a:solidFill>
                <a:schemeClr val="bg1"/>
              </a:solidFill>
              <a:ln w="76200">
                <a:solidFill>
                  <a:srgbClr val="C00000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1D623801-A537-4292-A54B-0535E39192D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0142" t="10030" r="8774" b="23168"/>
              <a:stretch/>
            </p:blipFill>
            <p:spPr>
              <a:xfrm>
                <a:off x="272786" y="2343317"/>
                <a:ext cx="3420962" cy="2981763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216582A6-6F50-4AE3-A364-7BEC9E925DD5}"/>
                </a:ext>
              </a:extLst>
            </p:cNvPr>
            <p:cNvSpPr txBox="1">
              <a:spLocks/>
            </p:cNvSpPr>
            <p:nvPr/>
          </p:nvSpPr>
          <p:spPr>
            <a:xfrm>
              <a:off x="903294" y="1584462"/>
              <a:ext cx="2159946" cy="627331"/>
            </a:xfrm>
            <a:prstGeom prst="rect">
              <a:avLst/>
            </a:prstGeom>
            <a:solidFill>
              <a:schemeClr val="tx1"/>
            </a:solidFill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buNone/>
              </a:pPr>
              <a:r>
                <a:rPr lang="es-ES" sz="3300" b="1" i="1" dirty="0" err="1">
                  <a:solidFill>
                    <a:schemeClr val="bg1"/>
                  </a:solidFill>
                </a:rPr>
                <a:t>Acquisition</a:t>
              </a:r>
              <a:endParaRPr lang="es-ES" sz="3300" b="1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Arrow: U-Turn 10">
            <a:extLst>
              <a:ext uri="{FF2B5EF4-FFF2-40B4-BE49-F238E27FC236}">
                <a16:creationId xmlns:a16="http://schemas.microsoft.com/office/drawing/2014/main" id="{FA8820AC-FB25-4BAD-B946-B71268C5025F}"/>
              </a:ext>
            </a:extLst>
          </p:cNvPr>
          <p:cNvSpPr/>
          <p:nvPr/>
        </p:nvSpPr>
        <p:spPr>
          <a:xfrm flipV="1">
            <a:off x="1887903" y="5525219"/>
            <a:ext cx="3273215" cy="1027804"/>
          </a:xfrm>
          <a:prstGeom prst="uturnArrow">
            <a:avLst>
              <a:gd name="adj1" fmla="val 22892"/>
              <a:gd name="adj2" fmla="val 25000"/>
              <a:gd name="adj3" fmla="val 42931"/>
              <a:gd name="adj4" fmla="val 57069"/>
              <a:gd name="adj5" fmla="val 100000"/>
            </a:avLst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/>
          </a:p>
        </p:txBody>
      </p:sp>
      <p:sp>
        <p:nvSpPr>
          <p:cNvPr id="45" name="Content Placeholder 2">
            <a:extLst>
              <a:ext uri="{FF2B5EF4-FFF2-40B4-BE49-F238E27FC236}">
                <a16:creationId xmlns:a16="http://schemas.microsoft.com/office/drawing/2014/main" id="{13362BAE-BE27-4148-9BA6-A4943A97858C}"/>
              </a:ext>
            </a:extLst>
          </p:cNvPr>
          <p:cNvSpPr txBox="1">
            <a:spLocks/>
          </p:cNvSpPr>
          <p:nvPr/>
        </p:nvSpPr>
        <p:spPr>
          <a:xfrm>
            <a:off x="4655907" y="1444023"/>
            <a:ext cx="2107599" cy="62733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3300" b="1" i="1" dirty="0">
                <a:solidFill>
                  <a:schemeClr val="bg1"/>
                </a:solidFill>
              </a:rPr>
              <a:t>Processing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A85E9B28-0692-40E7-918F-09B6DC2A2C37}"/>
              </a:ext>
            </a:extLst>
          </p:cNvPr>
          <p:cNvSpPr txBox="1">
            <a:spLocks/>
          </p:cNvSpPr>
          <p:nvPr/>
        </p:nvSpPr>
        <p:spPr>
          <a:xfrm>
            <a:off x="8674379" y="1447170"/>
            <a:ext cx="2107599" cy="627331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ES" sz="3300" b="1" i="1" dirty="0" err="1">
                <a:solidFill>
                  <a:schemeClr val="bg1"/>
                </a:solidFill>
              </a:rPr>
              <a:t>Results</a:t>
            </a:r>
            <a:endParaRPr lang="es-ES" sz="3300" b="1" i="1" dirty="0">
              <a:solidFill>
                <a:schemeClr val="bg1"/>
              </a:solidFill>
            </a:endParaRPr>
          </a:p>
        </p:txBody>
      </p:sp>
      <p:sp>
        <p:nvSpPr>
          <p:cNvPr id="48" name="Arrow: U-Turn 47">
            <a:extLst>
              <a:ext uri="{FF2B5EF4-FFF2-40B4-BE49-F238E27FC236}">
                <a16:creationId xmlns:a16="http://schemas.microsoft.com/office/drawing/2014/main" id="{A391213B-F382-49DF-84B4-CA258048543A}"/>
              </a:ext>
            </a:extLst>
          </p:cNvPr>
          <p:cNvSpPr/>
          <p:nvPr/>
        </p:nvSpPr>
        <p:spPr>
          <a:xfrm flipV="1">
            <a:off x="6281620" y="5530031"/>
            <a:ext cx="3733238" cy="1031612"/>
          </a:xfrm>
          <a:prstGeom prst="uturnArrow">
            <a:avLst>
              <a:gd name="adj1" fmla="val 22892"/>
              <a:gd name="adj2" fmla="val 25000"/>
              <a:gd name="adj3" fmla="val 42931"/>
              <a:gd name="adj4" fmla="val 57069"/>
              <a:gd name="adj5" fmla="val 100000"/>
            </a:avLst>
          </a:prstGeom>
          <a:solidFill>
            <a:srgbClr val="FFC00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440DC87-8676-4139-8F4A-D19A4170B16F}"/>
              </a:ext>
            </a:extLst>
          </p:cNvPr>
          <p:cNvGrpSpPr/>
          <p:nvPr/>
        </p:nvGrpSpPr>
        <p:grpSpPr>
          <a:xfrm>
            <a:off x="5137793" y="2083804"/>
            <a:ext cx="1143826" cy="2329730"/>
            <a:chOff x="4393862" y="2597448"/>
            <a:chExt cx="1524696" cy="2119104"/>
          </a:xfrm>
        </p:grpSpPr>
        <p:pic>
          <p:nvPicPr>
            <p:cNvPr id="1026" name="Picture 2" descr="data:image/jpeg;base64,/9j/4AAQSkZJRgABAQAAAQABAAD/2wCEAAkGBw0SDRANDQ8PEBANEA8RDQ0QEBAQEA0RFhEiFhYRFRUbHSggGBolGxMVITElJSkrLi4uFx8zOD8sNyg5LisBCgoKDg0OGxAQGzAlHSItLS0tLSstLS0tMC0tLSstLSsrLS0tKy8tKy0tLS0tLS8tLSsrKystLS0tLSsrLSstLf/AABEIAOEA4QMBEQACEQEDEQH/xAAcAAEBAAMBAQEBAAAAAAAAAAAAAQQFBgcDAgj/xABHEAACAQEDBAoPBwMFAQAAAAAAAQIDBAUREiExUQYHQVJTYXGRk9ETFBUWFyIyM3JzgZKiseEjNKGys8HTJEKCNWJ0wvBD/8QAGwEBAQADAQEBAAAAAAAAAAAAAAEDBAUCBgf/xAAzEQEAAQICBQkJAQEBAAAAAAAAAQIDBBEUITFRcQUSMkFSYZGx0RMVIjOBocHh8DRCcv/aAAwDAQACEQMRAD8A9xAAAAAAAAAfitVhCLnOUYxisZSk1GMVrbegsRM6oSZiNcuTvXbAsdPGNCM7RJbsfEp4+k879iaNqjB11dLU1a8ZRHR1uYtu2DeE8VSVKitzJhlyXtlinzGzTg7cbdbWqxdydmpprRskvGflWuv/AITdNc0MDNFm3GymGKb1ydtUsKpbq8vKrVpelUm/mz1zaY6njn1b5fCUm9Lb5XiekRSa0NrkeBB96dvtEfIr1o+jVnH5Mk0U9cPXPq3yzbPsnvKHkWut/nLsv58THNm3O2l7i9cjZU3Vh2xbdDBVoUay3czpzftWb4TDVg6J2amanF1xt1urujZ9YKzUarlZpvhcOxt8VRZl/lga1eFrp2a2zRiqKtup1UZJpNNNNYprOmtZrNlQAAAAAAAAAAAAAAAAABhXzelKzUJWis/FjmUV5U5PRCK1v6nu3bmurmw8XLkUU86Xj9/7ILTa6mVWlhBP7OhFvIhq9KXG/wANB17Vmm3Grxcm7equTr8GqMrEhBAAVAIQAoBCAFbzY1sotNjklFupQb8ezyfi8bg/7H+D3TDds03OO9mtXqrfDc9fuq8qNpoRtFCWVCfslF7sZLcaOXXRNE5S6dFcVxnDMPL0AAAAAAAAAAAAAAAAPMNs+3yla6dmx8ShTUmtc57r5Ipc7OngqMqJq3ubjKs64p3OMNxpvQdh+wmjOjC1W1ObqpSpUMXGMYPOpTwztvThowefi59/FTE82hv2MLExzq3RW3YddtSDj2vGm9ydL7OUXrzZn7UzXpxNymc8/FsVYa3MbPB5ZshuepZLTKzzeUsFKnUwwVSD0Sw3HmafGjp2rkXKedDm3bc26ubLWGRjQgBQCEAKgEIrrdra+JUbarPJ/ZWvxcNyNVLxZe3DJ48VqNbFW+dRn1w2MNXza8uqXrhzXSAAAAAAAAAAAAAAAAHke2N/qdT1dL8p1sJ8pysX8xy89D5GbMNaXv1iqwnSpzp4ZE4QlBrRkuOK/A4NUTEzEu7TMTETD7EV5ntr1YO0WaCwy40qjnryZSWT+WR0cFE82Zc/GzHOiHCm40gKAQgBUAhFAMq6JNWuztaVaKDXKqiwPNfRnhL1R0o4w9/OM7AAAAAAAAAAAAAAAAA8j2x/9Tn6ul+U6uE+U5WL+Y5c2Ws6rYrs0qWWCoVYOtQTeRg8KlLHO1HHNJcTw06dw1b2Gi5OcapbVnEzbjKdcN/bdsqhkPtez1pTwzdlyIQT1vJk2+TMYKcFVn8Us9WNpy1Q89vC3Va9adetLKnUeMnoS1JLcSWY36aYpjKGjVVNU5yxioAQgBUAhFAIBlXV96s/r6P6iPFfRng9UdKOMP6AOO7AAAAAAAAAAAAAAAAA8j2yP9Tn6ql8jq4T5bl4v5jlzZayAQgBQCEAKgEIoBABBlXV96s/r6P6iPNfRng90dKOMP6AOO64AAAAAAAAAAAAAAAA0N8bEbHaazr1uyZbjGLyZ5KwWjNgZ7eIrojKGCvD0VznLB8H126q3S/Q96XcedEtng9u3VW6X6DS7hols8Ht26q3S/Qml3DRLZ4Pbt1Vul+g0u4aJbPB5duqt0v0Gl3DRLaeDy7dVbpfoNLuGi23mN9WaFK116MMcilWqQhi8XkxlgsWdCiqaqYmWhXTEVTEME9PIBABBArKun71Z/X0f1Eea+jPBaOlHGH9AnHdgAAAAAAAAAANNfuyayWTNVm5VMMVQp4SqPje5FcrRmtWK7mzYw3L9Fvbt3OLt22PapP+no0qcdc8qrLlzYJfiblOCpjpS06sbVPRhr+/y8+Ep9FE96JaeNLuHf5efCU+iiNEtGl3E7/bz4Sn0URoltdKuHf7efCU+iiNEtmlXDv9vPhKfRRGiWzSrid/16cJT6KJNFtmlXDv+vThKfRRGi2zSrh3/XpwlPoojRba6VcTv+vThKfRRGi2zSrh3/3pwlPook0W2aVcc5bLTOrVnWqYOdWcpzaWCcm8XmM8RERlDDMzM5y+JUQAQQKgGXdP3qz+vo/qI819GeD1R0o4w97tbapzazNReDW5mPnsZMxh65jblLt2ozrhouz1N/P3pHyGk3u3V4z6ul7OndHgdnqb+fvSGk3u3V4z6r7OndHgK01FonP3my04u/TOcVz4z+Um3RPVDLs96yWaospb5Zmv2Z0sNyzXTOV6M43xt9J+zBXhYnottTqRklKLxT3T6G1dou0xXROcS0qqZpnKX6MjyAAOQ2cbK+1l2tZmu2JrGU8zVni9Dw3z3F7XuY7eGw/P+KrZ5tTE4jmfDTt8nltScpScpNylJtylJtyk3pbb0s6ezVDmvyEQAFQCEAKAQgBUAhFAIAIIFQABlXT96s/r6P6iPNfRng9UdKOL3y2+an6MvkfO47/Nc/8AM+Tt2unHFzx8U6qBUAAZFhtbpy/2vyl+64zdwOMqw1ef/M7Y/PHzYr1qLlPe6CLTSazp509Z9jTVFURMbJcuYy1SpUYF+XlGzWWraZZ+xx8WO/m80Y+1tHu3RNdUUw8XK4opmqXiFqtE6lSdWpLKnUk5Tk91v9jtxERGUOLMzM5y+QRAAVAIQAoBCAFQCEUAgAggVAAADJun71Z/X0P1EeK+jPB6o6UcYe+23zU/Rl8j57Hf5rn/AJnyduz044udPinWQABAoQbi5a+MXTemGePI/r8z6XkXEc6ibU7adnCfSfOGhi7eU86OtsjttN55tqXhnoWRPXWqL4Yf9/wOhgqNtX0aGNr2U/V5+bzQQAFQCEAKAQgBUAhFAIAIIFQAAAhFZ+x+k526ywWfKtNDHkVRNvmTPFycqJ4PduM6o4vd7b5qfov5Hz+O/wA1zhLs2enHFzx8U6yAQKAQisi7quTWi9xvJftzfPA3eTrvssTTO/V4/vJhv0863Loz7NyXjWzm1dkvO0PHFU3GnHiUYpNe9lHYw1OVqHIxNWdyWgMzABUAhACgEIAVAIRQCACCBUAAAIRUA7Tatup1La7VJeJZYvB66s1kpceEXJ8Xi6zWxNeVPN3tnDUZ1c7c9OvWeFFrfNJc+PyR87ytc5mGmN+Ufnyh18NTnc4NEfJOkgUAhFQBjhnW5oETMa4Ms3Q9vRPstPtuV7Cp4je1TKtVonv69aXPUbPqqNVMR3Q+drnOqeMsQ9PKAQgBQCEAKgEIoBABBAqAAAEIqAbTY/cNptlXsdCPiprstaSfY6S43uvUlnfJnWO5cpojOXu3bqrnKHtdx3TRstnhZqK8WGeUn5VSb0zlxvqW4c2uua5zl0qKIojKGJe9oyp5C0Q0+lu/+5T5PlfExcu+zp2U+f69XUwtvm086etrzktoAhFQABApi9ZedKZPKaksZN623zs/XHwz8lEIAUAhACoB97FYa9aWRZ6VSrLdUIuWTxt6EuU81VRTGcy9U0zVqiHQ2ba/vOaxlClS4qlVY/ApGCcVbhnjC3JZHg2vHhLJ0lb+M86XR3/31XRLnd/fQ8Gt48JZOkrfxjS6O/8AvqaLc7v76Hg1vHhLJ0lb+MaXR3/31NFud399E8Gt48JZOkrfxjS6O/8AvqaLc7v76Hg1vHhLH0lb+Mml0d/99V0Wvu/voeDS8eEsfSVv4xpdHf8A31NFud399E8Gl48JY+krfxjSqO/++potfd/fR9aG1jbG/tLRZ4LXDslT8GoknF09UPUYWrrlvrr2tbHBqVoqVLQ1/b5qm/YnlfEYasVVOzUy04WmNut2Vls1OnBU6MI04RzRhCKjFciRrzMzOctiIiIyhh2+8FFOFN4y3ZLRH6nF5Q5TptxNu1OdW/d+/Lr3Nuzh5q+KrY0x8y6IBCKgACBUAEV5TNYNrU2j9efCvyEAoBCAFQDrNhexB2v+or5ULNFtJLNK0NPOk9yK0N+xa1q37/M1RtbNixz9c7HqtisdKjTVKhTjThHRCCSXLxvjOdVVNU5y6NNMUxlCVrZTjmbxepZ2aN/lCxZnKqrOd0a/76s1FmurZDGlei3IP2vA51fLkf8ANHjOX4lmjC75fjuq94ve+h49+VdiPH9PWixvO6r3i976D35V2I8f0aJG87qveL3voT35V2Pv+jRI3p3We8XvfQe/Kux9/wBGiRvO6z3i976D35V2Pv8Ao0SN53We8XvfQe/Kux9/0uiRvO673i976D35V2I8f0aJG9+JXvPcjFcrbPFXLd2ejTEeM+ixhKeuWNXttWWaUs2pZkaN/H4i9qqq1bo1M1FminZDGNNmAIQQKAQKgAigHmN6U8m014bytWjzVGv2P1yifhie58NXHxTxlinpACEAKgGfcN2StVrpWaOKVSXjyX9kEsZS5cE8OPAx3K+ZTNTJbo59UUvdLPQhTpxp04qMKcVGEVojFLBI49VWeuXWiMoyhrrZbnJ5MHhHXuy+h8xj+U6rkzRanKnf1z+m/asRTrq2sI5DZQCAAqAAqEAKgEAgUAhBAoBAqACKgDAuUjgdmdn7HedqjrqZa48uKn85M/V7E524fFX4yuS0xmYkIAVAIRXf7UtjTq2m0NeRCFKD9J5Uvyw5zTxlWqKW5g6dc1O9vSthBRWmenk3T5nlfETbtRbjbV5dbrYejOrPc1J8w30AgAKgAKgAioBAIFAIQQKAQKAQioASbzLS8yLETM5RtkzydJ2hA+y0C25GkVPO9tWw5Npo2lLNWpuEvSg8c/Kp/Cd/B1fDNLkYynKqKnDm20wKgEIoB6jtTL+irvddpa5qUOtnPxnTjg38J0Z4/iHQ3rL7RLVFfM+M5ZqzvxG6I/LtYaPgYRyWwgAKgAKgAioBAIFAIQQKAQKAQioAAyrqo5VaOqPjP2aPxwN/k2z7XE0x1Rr8Nn3yYcTXzbc9+p0p9k47Q7NrpdpsFSEFjUpfa0VuuUVniuWLkuVozYe5zK852MN+3z6Mut4ridZygCEUAgHqe1N9xr/8qX6MDn4vpxw9W/hOjPH8Q316edfIj4nlf/TPCHbw3QYhzGdAqAAqEAKgEAgUAhBAoBAoBCKgACBW/uWzZNPLempg1xR3OvmPquR8L7K17SrbV5dXq5eLu86rmxshsTrtQA8n2wdjToVna6MfsK8sZpaKFRvOnqjJ6ON4ajpYa9zo5s7Yc7E2ebPOjZLjjZawBABB6ntTfca//Kl+jA0MX044eroYTozx/EN9ennXyI+J5X/0zwh2sN0GGcxsIACoAIqAQCBQCEECgECgEIqAAIFbC67vc2pzXiLQt/8AQ63JvJ035i5cj4PP9eexqYjEcyObTt8nQH1blgAD8VqUJwlCpFShNOMoSScZJ6U1uosTMa4SYiYyl5xsi2u6ibq3e1KLz9rTlhKPFCbzNcUsOVm9bxcbK/FpXMLO2jwcVa7stNJtVqFanhvqcknyPDB+w2orpnZLVmiqNsMbIlqfMy5pkmRLU+ZjMyepbUyfaNfFNf1UtPqYHPxfTjg38J0Z4/iG9vXzr5EfFcr/AOmeEO3hugwzmM4FQARUAgH3VirNYqDwedZ11m5HJ+JmM4o8vVim/bjVmvaFbePnXWX3diuxP29T29venaFbePnXWPduK7E+Meq+3t707Qr7x88esnu3FdifGPU9vb3naFfg3zx6x7txXYnxj1NIt7ztCvwb549Y924rsT4x6rpFvenc+vwb549Y924rsT4x6mkW953Pr8G+ePWPduK7E+MeppFrenc+vwb549Y924rsT4x6rpFrenc+vwb549ZPduK7E/b1NItb37p3VXf9qjxykv2xMtHJOKq205cZj8ZvNWKtR1thZbnhHPUeW9WiP1OrhuRrdE867POnd1fvy7mrcxlVWqnU2aR2ojJpgAAAAAAAAABpb186+RHynK/+meEOjhugwzmNhABBAqARhW9o3hRUYpzzqKT8WWrkPq7XKeFpt0xNWuIjqn0c2rD3JqmcvJ+u6VDf/DLqMnvXCdv7T6POjXd3kd0qG/8Ahl1D3rhO39p9DRru7yO6VDf/AAy6h71wnb+0+ho13d5HdOhv/hl1D3rhO39p9DRru7yTunQ3/wAMuoe9cJ2/tPoaNd3eSxvKg2kp528F4suotPKeFqmIirb3T6E4a7GvLyZZvsAAAAAAAAAAAAAAAAA0l6+dfIj5Tlf/AEzwh0cN8thnMbAQQKgEABUIIFAIFAIRX7o+XH0o/My2fm08Y83mvozwdWfeOGAAAAAAAAAAAAAAAANJe3nXyI+U5X/0zwh0cN8thnLbCBUAAQKhBAoBArY2a6ZyWVN5GOhYYv26js4bka5cp51yeb3df6alzF00zlTGaWq6ZxTlB5aWlYYP2ayYnke5bp51ued3df7LeLpqnKqMmuOM3H6o+XH0o/My2fmU8Y83mvoy6w+8cMAAAAAAAAAAAAAAAAaS9vOv0UfKcr/6Z4Q6WG+WwjlthAAECoQQKAAr73dFOtBPRjjzLH9jc5PoivE0Uzsz8omWG/MxbmYdKfaOQAcxeEEq00tGV88/7nxOOoijE1007M/PW7NiZm3Ey+NHy4+lH5mCz8ynjHmyV9GXWn3rhAAAAAAAAAAAAAAAADWXzRzKotzNLk3H/wC1nB5aw8zEXo6tU/j+725hK9tLUnzzeAIFQgBUABUAtOo4yUo6YtNHq3cqt1xXTtjWlVMVRlLobNeFKa8pRe7GTw5tZ9fhuUbF6nblO6f7W5VzD10TszhLVeNKCeElKW5GLxz8eomJ5SsWaZynOrdH53FvD11zsyhztSblJyemTbftPkK65rqmqrbOt1qaYiMofSxU3KrCK3yb5FnfyM2DtTdv0UxvjwjXLzdqimiZdUfcuIAAAAAAAAAAAAAAAAJKKaaaxTzNazzVTFVM01RnErEzE5w0dusMoYyjnhr3Y8vWfKY7k6vDzNVOujy4+rpWb8V6p2sI5rYQgBUABUAhACoBALCDbUYptvQlpZ6ooqrqimmM5kmYpjOXQ3ZYOxrKlnnJZ/8AatSPrOTuT4w1POq6c/bu9XKxF/2k5RsZx02sAAAAAAAAAAAAAAAAAADCtF2U5Z14j4tHMczEck2Luun4Z7tnh6ZNijE107dbX1bqqrycJLieD5mci7yNiKOjlV9p+/q2qcXRO3UxZ2aotMJL2PDnNGvCX6OlRPgzxconZMPk+M151apZITEmYmIzVMSZwP1GEn5MW+RNmSm3XV0YmeEZpNURtl96d315aINelhH5m1b5OxNeyiY46vPWxVYi3T1syhcj/wDpNLijn/F9R0bPIdU67tX0j1n0a9eNj/mPFtLPZacFhCKWt6W+Vnbw+FtWIytxl5+LTuXaq5+KX2NhjAAAAAAAAAAAAAAAAAAAAAAAHzraDFd2PdG1rKxx7rbofOJhp2sks2zHSw+1rXGcdFrAAAAAAAAAAAAAAP/Z">
              <a:extLst>
                <a:ext uri="{FF2B5EF4-FFF2-40B4-BE49-F238E27FC236}">
                  <a16:creationId xmlns:a16="http://schemas.microsoft.com/office/drawing/2014/main" id="{AF1173E0-E949-408F-B99B-2B3F800033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4954" y="3795826"/>
              <a:ext cx="1399642" cy="920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8500162A-057E-4B69-BB51-1CF99EB0F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9218" y1="18436" x2="59218" y2="18436"/>
                          <a14:foregroundMark x1="71508" y1="33520" x2="71508" y2="33520"/>
                          <a14:foregroundMark x1="74860" y1="49162" x2="74860" y2="49162"/>
                          <a14:foregroundMark x1="51397" y1="68156" x2="51397" y2="68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3862" y="2597448"/>
              <a:ext cx="1524696" cy="1002987"/>
            </a:xfrm>
            <a:prstGeom prst="rect">
              <a:avLst/>
            </a:prstGeom>
          </p:spPr>
        </p:pic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94A75BE3-813B-412E-8E46-25EBB389BD9B}"/>
              </a:ext>
            </a:extLst>
          </p:cNvPr>
          <p:cNvSpPr txBox="1"/>
          <p:nvPr/>
        </p:nvSpPr>
        <p:spPr>
          <a:xfrm>
            <a:off x="-169208" y="4848767"/>
            <a:ext cx="2217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20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GFAI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1C11446-BCA3-4F7D-B3FA-FA79A8623107}"/>
              </a:ext>
            </a:extLst>
          </p:cNvPr>
          <p:cNvSpPr txBox="1"/>
          <p:nvPr/>
        </p:nvSpPr>
        <p:spPr>
          <a:xfrm>
            <a:off x="9902839" y="4834253"/>
            <a:ext cx="2217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GFAI</a:t>
            </a:r>
          </a:p>
        </p:txBody>
      </p:sp>
    </p:spTree>
    <p:extLst>
      <p:ext uri="{BB962C8B-B14F-4D97-AF65-F5344CB8AC3E}">
        <p14:creationId xmlns:p14="http://schemas.microsoft.com/office/powerpoint/2010/main" val="341222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weapon&#10;&#10;Description automatically generated">
            <a:extLst>
              <a:ext uri="{FF2B5EF4-FFF2-40B4-BE49-F238E27FC236}">
                <a16:creationId xmlns:a16="http://schemas.microsoft.com/office/drawing/2014/main" id="{E0BD2FCC-C3B1-4DB5-AF60-49D873708C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426" r="13541"/>
          <a:stretch/>
        </p:blipFill>
        <p:spPr>
          <a:xfrm rot="5400000">
            <a:off x="411350" y="1894242"/>
            <a:ext cx="5534862" cy="3945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6504" y="-13252"/>
            <a:ext cx="12254946" cy="95747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3091886" cy="1325563"/>
          </a:xfrm>
        </p:spPr>
        <p:txBody>
          <a:bodyPr>
            <a:normAutofit/>
          </a:bodyPr>
          <a:lstStyle/>
          <a:p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Hardware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components</a:t>
            </a:r>
            <a:endParaRPr lang="es-E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AB1786E-AD07-4EDD-848D-5A5657E334D7}"/>
              </a:ext>
            </a:extLst>
          </p:cNvPr>
          <p:cNvCxnSpPr>
            <a:cxnSpLocks/>
          </p:cNvCxnSpPr>
          <p:nvPr/>
        </p:nvCxnSpPr>
        <p:spPr>
          <a:xfrm flipH="1" flipV="1">
            <a:off x="3292511" y="3090220"/>
            <a:ext cx="2143854" cy="785634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E23D21D-36DB-48FD-B2AB-FD5313DA36D5}"/>
              </a:ext>
            </a:extLst>
          </p:cNvPr>
          <p:cNvCxnSpPr>
            <a:cxnSpLocks/>
          </p:cNvCxnSpPr>
          <p:nvPr/>
        </p:nvCxnSpPr>
        <p:spPr>
          <a:xfrm flipH="1">
            <a:off x="4853631" y="1365930"/>
            <a:ext cx="1395328" cy="618768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224A18A5-EAE1-4DA8-8E63-F28A8C6B5D7C}"/>
              </a:ext>
            </a:extLst>
          </p:cNvPr>
          <p:cNvSpPr/>
          <p:nvPr/>
        </p:nvSpPr>
        <p:spPr>
          <a:xfrm>
            <a:off x="5245367" y="3550316"/>
            <a:ext cx="1597002" cy="65107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b="1" dirty="0">
                <a:latin typeface="Bahnschrift" panose="020B0502040204020203" pitchFamily="34" charset="0"/>
                <a:ea typeface="Arial Unicode MS" panose="020B0604020202020204" pitchFamily="34" charset="-128"/>
              </a:rPr>
              <a:t>Webcam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96976EB-4B68-4BAC-BBCB-013BA2E5D397}"/>
              </a:ext>
            </a:extLst>
          </p:cNvPr>
          <p:cNvSpPr/>
          <p:nvPr/>
        </p:nvSpPr>
        <p:spPr>
          <a:xfrm>
            <a:off x="5816551" y="1046832"/>
            <a:ext cx="2397441" cy="129740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800" b="1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Behringer</a:t>
            </a:r>
            <a:r>
              <a:rPr lang="es-ES" sz="2800" b="1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es-ES" sz="2800" b="1" dirty="0">
                <a:latin typeface="Bahnschrift" panose="020B0502040204020203" pitchFamily="34" charset="0"/>
                <a:ea typeface="Arial Unicode MS" panose="020B0604020202020204" pitchFamily="34" charset="-128"/>
              </a:rPr>
              <a:t>ECM-8000 </a:t>
            </a:r>
          </a:p>
        </p:txBody>
      </p:sp>
      <p:pic>
        <p:nvPicPr>
          <p:cNvPr id="27" name="Picture 26" descr="A picture containing indoor&#10;&#10;Description automatically generated">
            <a:extLst>
              <a:ext uri="{FF2B5EF4-FFF2-40B4-BE49-F238E27FC236}">
                <a16:creationId xmlns:a16="http://schemas.microsoft.com/office/drawing/2014/main" id="{A1589065-08D8-4C04-9BE9-90B6E27696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132" b="91781" l="9867" r="93600">
                        <a14:foregroundMark x1="21600" y1="91781" x2="21600" y2="91781"/>
                        <a14:foregroundMark x1="92000" y1="54795" x2="93600" y2="72146"/>
                        <a14:foregroundMark x1="85600" y1="11416" x2="81333" y2="12329"/>
                        <a14:foregroundMark x1="17600" y1="26027" x2="18498" y2="26027"/>
                        <a14:foregroundMark x1="17285" y1="26027" x2="18498" y2="26027"/>
                        <a14:foregroundMark x1="14523" y1="34407" x2="13867" y2="36530"/>
                        <a14:foregroundMark x1="17067" y1="33790" x2="18400" y2="38356"/>
                        <a14:foregroundMark x1="17333" y1="31963" x2="22133" y2="31050"/>
                        <a14:foregroundMark x1="19200" y1="30137" x2="29067" y2="29680"/>
                        <a14:foregroundMark x1="17867" y1="31050" x2="16800" y2="34703"/>
                        <a14:backgroundMark x1="31467" y1="22831" x2="31195" y2="23110"/>
                        <a14:backgroundMark x1="30640" y1="23136" x2="33067" y2="21461"/>
                        <a14:backgroundMark x1="15200" y1="33790" x2="15441" y2="33624"/>
                        <a14:backgroundMark x1="14261" y1="32687" x2="13867" y2="33790"/>
                        <a14:backgroundMark x1="16800" y1="25571" x2="15512" y2="29181"/>
                        <a14:backgroundMark x1="18400" y1="26027" x2="18400" y2="2602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4932" y="3717517"/>
            <a:ext cx="3311034" cy="19336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A4EFE24-341C-4087-AFF9-1FB0D7806DA2}"/>
              </a:ext>
            </a:extLst>
          </p:cNvPr>
          <p:cNvCxnSpPr>
            <a:cxnSpLocks/>
          </p:cNvCxnSpPr>
          <p:nvPr/>
        </p:nvCxnSpPr>
        <p:spPr>
          <a:xfrm>
            <a:off x="9314286" y="3008460"/>
            <a:ext cx="0" cy="960460"/>
          </a:xfrm>
          <a:prstGeom prst="straightConnector1">
            <a:avLst/>
          </a:prstGeom>
          <a:ln w="76200">
            <a:solidFill>
              <a:srgbClr val="C0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80AB637-2371-4270-9545-51CC01877EE1}"/>
              </a:ext>
            </a:extLst>
          </p:cNvPr>
          <p:cNvSpPr/>
          <p:nvPr/>
        </p:nvSpPr>
        <p:spPr>
          <a:xfrm>
            <a:off x="9020605" y="2590898"/>
            <a:ext cx="2286699" cy="651076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800" b="1" dirty="0">
                <a:latin typeface="Bahnschrift" panose="020B0502040204020203" pitchFamily="34" charset="0"/>
                <a:ea typeface="Arial Unicode MS" panose="020B0604020202020204" pitchFamily="34" charset="-128"/>
              </a:rPr>
              <a:t>NI </a:t>
            </a:r>
            <a:r>
              <a:rPr lang="es-ES" sz="2800" b="1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cDAQ</a:t>
            </a:r>
            <a:r>
              <a:rPr lang="es-ES" sz="2800" b="1" dirty="0">
                <a:latin typeface="Bahnschrift" panose="020B0502040204020203" pitchFamily="34" charset="0"/>
                <a:ea typeface="Arial Unicode MS" panose="020B0604020202020204" pitchFamily="34" charset="-128"/>
              </a:rPr>
              <a:t> 9178</a:t>
            </a:r>
          </a:p>
        </p:txBody>
      </p:sp>
    </p:spTree>
    <p:extLst>
      <p:ext uri="{BB962C8B-B14F-4D97-AF65-F5344CB8AC3E}">
        <p14:creationId xmlns:p14="http://schemas.microsoft.com/office/powerpoint/2010/main" val="25901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9358C3-C2EB-424E-AD3B-14D5BC6096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26504" y="4228337"/>
            <a:ext cx="8000036" cy="235195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s-ES" sz="28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E. </a:t>
            </a:r>
            <a:r>
              <a:rPr lang="es-ES" sz="28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Sarradj</a:t>
            </a:r>
            <a:r>
              <a:rPr lang="es-ES" sz="28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&amp; G. </a:t>
            </a:r>
            <a:r>
              <a:rPr lang="es-ES" sz="28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Herold</a:t>
            </a:r>
            <a:endParaRPr lang="es-ES" sz="28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s-ES" sz="28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Beamforming</a:t>
            </a:r>
            <a:r>
              <a:rPr lang="es-ES" sz="28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sz="28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algorithms</a:t>
            </a:r>
            <a:endParaRPr lang="es-ES" sz="28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 lvl="1">
              <a:lnSpc>
                <a:spcPct val="150000"/>
              </a:lnSpc>
            </a:pPr>
            <a:r>
              <a:rPr lang="es-ES" sz="28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Key </a:t>
            </a:r>
            <a:r>
              <a:rPr lang="es-ES" sz="28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optimizations</a:t>
            </a:r>
            <a:endParaRPr lang="es-ES" sz="28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  <a:p>
            <a:pPr lvl="1">
              <a:lnSpc>
                <a:spcPct val="150000"/>
              </a:lnSpc>
            </a:pPr>
            <a:endParaRPr lang="es-ES" sz="2800" dirty="0"/>
          </a:p>
          <a:p>
            <a:pPr lvl="1">
              <a:lnSpc>
                <a:spcPct val="150000"/>
              </a:lnSpc>
            </a:pPr>
            <a:endParaRPr lang="es-ES" sz="2800" dirty="0"/>
          </a:p>
        </p:txBody>
      </p:sp>
      <p:pic>
        <p:nvPicPr>
          <p:cNvPr id="20" name="Picture 19" descr="A picture containing object&#10;&#10;Description automatically generated">
            <a:extLst>
              <a:ext uri="{FF2B5EF4-FFF2-40B4-BE49-F238E27FC236}">
                <a16:creationId xmlns:a16="http://schemas.microsoft.com/office/drawing/2014/main" id="{7FCEA117-8F11-4718-8355-1E1FEC2FB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32"/>
          <a:stretch/>
        </p:blipFill>
        <p:spPr>
          <a:xfrm>
            <a:off x="8043233" y="3790435"/>
            <a:ext cx="4154108" cy="307272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3091886" cy="1325563"/>
          </a:xfrm>
        </p:spPr>
        <p:txBody>
          <a:bodyPr>
            <a:normAutofit/>
          </a:bodyPr>
          <a:lstStyle/>
          <a:p>
            <a:r>
              <a:rPr lang="es-ES" sz="40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Acoular</a:t>
            </a:r>
            <a:r>
              <a:rPr lang="es-ES" sz="40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: an open </a:t>
            </a:r>
            <a:r>
              <a:rPr lang="es-ES" sz="40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source</a:t>
            </a:r>
            <a:r>
              <a:rPr lang="es-ES" sz="40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40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processing</a:t>
            </a:r>
            <a:r>
              <a:rPr lang="es-ES" sz="40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40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library</a:t>
            </a:r>
            <a:endParaRPr lang="es-E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4981252-8584-41FF-824F-E1BE13CB29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49275" y="1711016"/>
            <a:ext cx="1742725" cy="136103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E669D8D-AB7F-4D4C-835A-99B4E5ECBA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738" y="1601976"/>
            <a:ext cx="2136821" cy="136103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555719F-24A9-4C2D-8A95-A2B5B943131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20"/>
          <a:stretch/>
        </p:blipFill>
        <p:spPr>
          <a:xfrm>
            <a:off x="8012132" y="3435878"/>
            <a:ext cx="2327591" cy="62203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E9EECF13-7A4F-4DD5-B18D-E47E6B26FF9B}"/>
              </a:ext>
            </a:extLst>
          </p:cNvPr>
          <p:cNvGrpSpPr/>
          <p:nvPr/>
        </p:nvGrpSpPr>
        <p:grpSpPr>
          <a:xfrm>
            <a:off x="316476" y="1179177"/>
            <a:ext cx="5902897" cy="3029967"/>
            <a:chOff x="644588" y="1312311"/>
            <a:chExt cx="4615025" cy="2364447"/>
          </a:xfrm>
        </p:grpSpPr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8500162A-057E-4B69-BB51-1CF99EB0F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>
                          <a14:foregroundMark x1="59218" y1="18436" x2="59218" y2="18436"/>
                          <a14:foregroundMark x1="71508" y1="33520" x2="71508" y2="33520"/>
                          <a14:foregroundMark x1="74860" y1="49162" x2="74860" y2="49162"/>
                          <a14:foregroundMark x1="51397" y1="68156" x2="51397" y2="6815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8017" y="1312311"/>
              <a:ext cx="1748167" cy="1748167"/>
            </a:xfrm>
            <a:prstGeom prst="rect">
              <a:avLst/>
            </a:prstGeom>
          </p:spPr>
        </p:pic>
        <p:sp>
          <p:nvSpPr>
            <p:cNvPr id="34" name="Content Placeholder 2">
              <a:extLst>
                <a:ext uri="{FF2B5EF4-FFF2-40B4-BE49-F238E27FC236}">
                  <a16:creationId xmlns:a16="http://schemas.microsoft.com/office/drawing/2014/main" id="{226B8FCD-BFF2-44EC-AE96-E7C83656A137}"/>
                </a:ext>
              </a:extLst>
            </p:cNvPr>
            <p:cNvSpPr txBox="1">
              <a:spLocks/>
            </p:cNvSpPr>
            <p:nvPr/>
          </p:nvSpPr>
          <p:spPr>
            <a:xfrm>
              <a:off x="644588" y="2865042"/>
              <a:ext cx="4615025" cy="81171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buNone/>
              </a:pPr>
              <a:r>
                <a:rPr lang="es-ES" sz="1800" b="1" i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Source</a:t>
              </a:r>
              <a:r>
                <a:rPr lang="es-ES" sz="1800" b="1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: </a:t>
              </a:r>
              <a:r>
                <a:rPr lang="en-US" sz="18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A Python framework for microphone array data processing (</a:t>
              </a:r>
              <a:r>
                <a:rPr lang="en-US" sz="1800" i="1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Sarradj</a:t>
              </a:r>
              <a:r>
                <a:rPr lang="en-US" sz="1800" i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 &amp; Herold, 2017).</a:t>
              </a:r>
              <a:endParaRPr lang="es-ES" sz="1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143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3091886" cy="1325563"/>
          </a:xfrm>
        </p:spPr>
        <p:txBody>
          <a:bodyPr>
            <a:normAutofit/>
          </a:bodyPr>
          <a:lstStyle/>
          <a:p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Software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Components</a:t>
            </a:r>
            <a:endParaRPr lang="es-ES" sz="3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9EB760B7-440C-4827-BFC8-1CD199506D32}"/>
              </a:ext>
            </a:extLst>
          </p:cNvPr>
          <p:cNvGrpSpPr>
            <a:grpSpLocks noChangeAspect="1"/>
          </p:cNvGrpSpPr>
          <p:nvPr/>
        </p:nvGrpSpPr>
        <p:grpSpPr>
          <a:xfrm>
            <a:off x="4857177" y="1759375"/>
            <a:ext cx="6068669" cy="4820921"/>
            <a:chOff x="3250962" y="2622249"/>
            <a:chExt cx="5586640" cy="5108652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67047F99-DABE-4BCE-ADE0-D81D0E6017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400000"/>
                      </a14:imgEffect>
                      <a14:imgEffect>
                        <a14:brightnessContrast contrast="57000"/>
                      </a14:imgEffect>
                    </a14:imgLayer>
                  </a14:imgProps>
                </a:ext>
              </a:extLst>
            </a:blip>
            <a:srcRect l="16149" t="4027" r="14048" b="18326"/>
            <a:stretch/>
          </p:blipFill>
          <p:spPr>
            <a:xfrm>
              <a:off x="3728671" y="4837983"/>
              <a:ext cx="4625678" cy="289291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TopUp">
                <a:rot lat="19800000" lon="19200000" rev="2400000"/>
              </a:camera>
              <a:lightRig rig="threePt" dir="t"/>
            </a:scene3d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E74C8E8-8DC1-48A2-81BE-3FE751323C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7000"/>
                      </a14:imgEffect>
                      <a14:imgEffect>
                        <a14:colorTemperature colorTemp="6100"/>
                      </a14:imgEffect>
                      <a14:imgEffect>
                        <a14:saturation sat="400000"/>
                      </a14:imgEffect>
                      <a14:imgEffect>
                        <a14:brightnessContrast bright="-29000" contrast="100000"/>
                      </a14:imgEffect>
                    </a14:imgLayer>
                  </a14:imgProps>
                </a:ext>
              </a:extLst>
            </a:blip>
            <a:srcRect l="-94" t="14298" r="22261" b="4505"/>
            <a:stretch/>
          </p:blipFill>
          <p:spPr>
            <a:xfrm>
              <a:off x="3588243" y="3945064"/>
              <a:ext cx="5249359" cy="291858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TopUp">
                <a:rot lat="19800000" lon="19200000" rev="2400000"/>
              </a:camera>
              <a:lightRig rig="threePt" dir="t"/>
            </a:scene3d>
            <a:sp3d z="317500"/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A987A45-9CA1-438D-8719-E42F3189F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saturation sat="326000"/>
                      </a14:imgEffect>
                      <a14:imgEffect>
                        <a14:brightnessContrast bright="-12000" contrast="4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50962" y="2622249"/>
              <a:ext cx="5586640" cy="289291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scene3d>
              <a:camera prst="isometricTopUp">
                <a:rot lat="19800000" lon="19200000" rev="2400000"/>
              </a:camera>
              <a:lightRig rig="threePt" dir="t"/>
            </a:scene3d>
            <a:sp3d z="431800"/>
          </p:spPr>
        </p:pic>
      </p:grp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77546EA-CA37-4AB3-BA95-65EDCFDF6D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-293423" y="1263270"/>
            <a:ext cx="8000036" cy="4331459"/>
          </a:xfrm>
        </p:spPr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s-ES" sz="28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LabView</a:t>
            </a:r>
            <a:r>
              <a:rPr lang="es-ES" sz="28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UI</a:t>
            </a:r>
          </a:p>
          <a:p>
            <a:pPr lvl="1">
              <a:lnSpc>
                <a:spcPct val="150000"/>
              </a:lnSpc>
            </a:pPr>
            <a:r>
              <a:rPr lang="es-ES" sz="28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Python server</a:t>
            </a:r>
          </a:p>
          <a:p>
            <a:pPr lvl="1">
              <a:lnSpc>
                <a:spcPct val="150000"/>
              </a:lnSpc>
            </a:pPr>
            <a:endParaRPr lang="es-ES" sz="2800" dirty="0"/>
          </a:p>
          <a:p>
            <a:pPr lvl="1">
              <a:lnSpc>
                <a:spcPct val="150000"/>
              </a:lnSpc>
            </a:pPr>
            <a:endParaRPr lang="es-ES" sz="28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087FF72-3A19-4D3E-93E5-F2661DE02FFD}"/>
              </a:ext>
            </a:extLst>
          </p:cNvPr>
          <p:cNvGrpSpPr/>
          <p:nvPr/>
        </p:nvGrpSpPr>
        <p:grpSpPr>
          <a:xfrm>
            <a:off x="-222455" y="3104550"/>
            <a:ext cx="2977218" cy="4191351"/>
            <a:chOff x="-292076" y="1835435"/>
            <a:chExt cx="2977218" cy="4191351"/>
          </a:xfrm>
        </p:grpSpPr>
        <p:sp>
          <p:nvSpPr>
            <p:cNvPr id="20" name="Content Placeholder 2">
              <a:extLst>
                <a:ext uri="{FF2B5EF4-FFF2-40B4-BE49-F238E27FC236}">
                  <a16:creationId xmlns:a16="http://schemas.microsoft.com/office/drawing/2014/main" id="{2C4BA46E-0E6C-46EF-B89F-3866E5D0E63F}"/>
                </a:ext>
              </a:extLst>
            </p:cNvPr>
            <p:cNvSpPr txBox="1">
              <a:spLocks/>
            </p:cNvSpPr>
            <p:nvPr/>
          </p:nvSpPr>
          <p:spPr>
            <a:xfrm>
              <a:off x="-292076" y="1835435"/>
              <a:ext cx="2977218" cy="4191351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 algn="ctr">
                <a:lnSpc>
                  <a:spcPct val="150000"/>
                </a:lnSpc>
                <a:buNone/>
              </a:pPr>
              <a:r>
                <a:rPr lang="es-ES" dirty="0" err="1">
                  <a:latin typeface="Bahnschrift" panose="020B0502040204020203" pitchFamily="34" charset="0"/>
                  <a:ea typeface="Arial Unicode MS" panose="020B0604020202020204" pitchFamily="34" charset="-128"/>
                </a:rPr>
                <a:t>Acquisition</a:t>
              </a:r>
              <a:endParaRPr lang="es-ES" dirty="0">
                <a:latin typeface="Bahnschrift" panose="020B0502040204020203" pitchFamily="34" charset="0"/>
                <a:ea typeface="Arial Unicode MS" panose="020B0604020202020204" pitchFamily="34" charset="-128"/>
              </a:endParaRPr>
            </a:p>
            <a:p>
              <a:pPr marL="457200" lvl="1" indent="0" algn="ctr">
                <a:lnSpc>
                  <a:spcPct val="150000"/>
                </a:lnSpc>
                <a:buNone/>
              </a:pPr>
              <a:endParaRPr lang="es-ES" dirty="0">
                <a:latin typeface="Bahnschrift" panose="020B0502040204020203" pitchFamily="34" charset="0"/>
                <a:ea typeface="Arial Unicode MS" panose="020B0604020202020204" pitchFamily="34" charset="-128"/>
              </a:endParaRPr>
            </a:p>
            <a:p>
              <a:pPr marL="457200" lvl="1" indent="0" algn="ctr">
                <a:lnSpc>
                  <a:spcPct val="150000"/>
                </a:lnSpc>
                <a:buNone/>
              </a:pPr>
              <a:r>
                <a:rPr lang="es-ES" dirty="0">
                  <a:latin typeface="Bahnschrift" panose="020B0502040204020203" pitchFamily="34" charset="0"/>
                  <a:ea typeface="Arial Unicode MS" panose="020B0604020202020204" pitchFamily="34" charset="-128"/>
                </a:rPr>
                <a:t>Processing</a:t>
              </a:r>
            </a:p>
            <a:p>
              <a:pPr marL="457200" lvl="1" indent="0" algn="ctr">
                <a:lnSpc>
                  <a:spcPct val="150000"/>
                </a:lnSpc>
                <a:buNone/>
              </a:pPr>
              <a:endParaRPr lang="es-ES" dirty="0">
                <a:latin typeface="Bahnschrift" panose="020B0502040204020203" pitchFamily="34" charset="0"/>
                <a:ea typeface="Arial Unicode MS" panose="020B0604020202020204" pitchFamily="34" charset="-128"/>
              </a:endParaRPr>
            </a:p>
            <a:p>
              <a:pPr marL="457200" lvl="1" indent="0" algn="ctr">
                <a:lnSpc>
                  <a:spcPct val="150000"/>
                </a:lnSpc>
                <a:buNone/>
              </a:pPr>
              <a:r>
                <a:rPr lang="es-ES" dirty="0" err="1">
                  <a:latin typeface="Bahnschrift" panose="020B0502040204020203" pitchFamily="34" charset="0"/>
                  <a:ea typeface="Arial Unicode MS" panose="020B0604020202020204" pitchFamily="34" charset="-128"/>
                </a:rPr>
                <a:t>Results</a:t>
              </a:r>
              <a:endParaRPr lang="es-ES" dirty="0">
                <a:latin typeface="Bahnschrift" panose="020B0502040204020203" pitchFamily="34" charset="0"/>
                <a:ea typeface="Arial Unicode MS" panose="020B0604020202020204" pitchFamily="34" charset="-128"/>
              </a:endParaRPr>
            </a:p>
          </p:txBody>
        </p:sp>
        <p:sp>
          <p:nvSpPr>
            <p:cNvPr id="21" name="Arrow: Right 20">
              <a:extLst>
                <a:ext uri="{FF2B5EF4-FFF2-40B4-BE49-F238E27FC236}">
                  <a16:creationId xmlns:a16="http://schemas.microsoft.com/office/drawing/2014/main" id="{814D9052-2957-4498-A1D2-8824F8972B72}"/>
                </a:ext>
              </a:extLst>
            </p:cNvPr>
            <p:cNvSpPr/>
            <p:nvPr/>
          </p:nvSpPr>
          <p:spPr>
            <a:xfrm rot="5400000">
              <a:off x="1049194" y="2574439"/>
              <a:ext cx="646354" cy="467961"/>
            </a:xfrm>
            <a:prstGeom prst="rightArrow">
              <a:avLst>
                <a:gd name="adj1" fmla="val 45134"/>
                <a:gd name="adj2" fmla="val 50000"/>
              </a:avLst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  <p:sp>
          <p:nvSpPr>
            <p:cNvPr id="22" name="Arrow: Right 21">
              <a:extLst>
                <a:ext uri="{FF2B5EF4-FFF2-40B4-BE49-F238E27FC236}">
                  <a16:creationId xmlns:a16="http://schemas.microsoft.com/office/drawing/2014/main" id="{BAE4A5FE-6A9A-4F11-94D9-FB0874BE8EAE}"/>
                </a:ext>
              </a:extLst>
            </p:cNvPr>
            <p:cNvSpPr/>
            <p:nvPr/>
          </p:nvSpPr>
          <p:spPr>
            <a:xfrm rot="5400000">
              <a:off x="1049194" y="3758105"/>
              <a:ext cx="646354" cy="467961"/>
            </a:xfrm>
            <a:prstGeom prst="rightArrow">
              <a:avLst>
                <a:gd name="adj1" fmla="val 45134"/>
                <a:gd name="adj2" fmla="val 50000"/>
              </a:avLst>
            </a:prstGeom>
            <a:solidFill>
              <a:srgbClr val="FFC000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/>
            </a:p>
          </p:txBody>
        </p:sp>
      </p:grpSp>
    </p:spTree>
    <p:extLst>
      <p:ext uri="{BB962C8B-B14F-4D97-AF65-F5344CB8AC3E}">
        <p14:creationId xmlns:p14="http://schemas.microsoft.com/office/powerpoint/2010/main" val="3184715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2751"/>
            <a:ext cx="12220330" cy="1325563"/>
          </a:xfrm>
        </p:spPr>
        <p:txBody>
          <a:bodyPr>
            <a:normAutofit/>
          </a:bodyPr>
          <a:lstStyle/>
          <a:p>
            <a:pPr algn="ctr"/>
            <a:r>
              <a:rPr lang="es-ES" sz="5400" b="1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Results</a:t>
            </a:r>
            <a:endParaRPr lang="es-ES" sz="5400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488F819-795B-4F90-978A-A1559061DE5F}"/>
              </a:ext>
            </a:extLst>
          </p:cNvPr>
          <p:cNvGrpSpPr/>
          <p:nvPr/>
        </p:nvGrpSpPr>
        <p:grpSpPr>
          <a:xfrm>
            <a:off x="-28330" y="6262373"/>
            <a:ext cx="12220330" cy="637015"/>
            <a:chOff x="-28330" y="6249121"/>
            <a:chExt cx="12220330" cy="63701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E460B3-F515-49AE-AECE-FC3F467CEC76}"/>
                </a:ext>
              </a:extLst>
            </p:cNvPr>
            <p:cNvSpPr/>
            <p:nvPr/>
          </p:nvSpPr>
          <p:spPr>
            <a:xfrm>
              <a:off x="-28330" y="6249121"/>
              <a:ext cx="12220330" cy="6370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14" name="Picture 13" descr="C:\Users\Lino P\Pictures\153920601228640774.png">
              <a:extLst>
                <a:ext uri="{FF2B5EF4-FFF2-40B4-BE49-F238E27FC236}">
                  <a16:creationId xmlns:a16="http://schemas.microsoft.com/office/drawing/2014/main" id="{66F3D7CC-480E-4B10-8801-F7AF97AFC2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706" r="45030"/>
            <a:stretch/>
          </p:blipFill>
          <p:spPr bwMode="auto">
            <a:xfrm>
              <a:off x="-11426" y="6357076"/>
              <a:ext cx="1641444" cy="52847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AE1D8CEF-3CF8-4A50-AC9F-1D8169D493E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517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speaker&#10;&#10;Description automatically generated">
            <a:extLst>
              <a:ext uri="{FF2B5EF4-FFF2-40B4-BE49-F238E27FC236}">
                <a16:creationId xmlns:a16="http://schemas.microsoft.com/office/drawing/2014/main" id="{A52BB777-B3B3-4671-B241-F7D16F26B9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706" r="17045"/>
          <a:stretch/>
        </p:blipFill>
        <p:spPr>
          <a:xfrm>
            <a:off x="570594" y="1974660"/>
            <a:ext cx="3297702" cy="3297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7588DACE-F079-461E-9D05-19C2B9D00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632043"/>
            <a:ext cx="10515600" cy="85797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5400" b="1" dirty="0"/>
              <a:t>One </a:t>
            </a:r>
            <a:r>
              <a:rPr lang="es-ES" sz="5400" b="1" dirty="0" err="1"/>
              <a:t>Source</a:t>
            </a:r>
            <a:r>
              <a:rPr lang="es-ES" sz="5400" b="1" dirty="0"/>
              <a:t> (</a:t>
            </a:r>
            <a:r>
              <a:rPr lang="es-ES" sz="5400" b="1" dirty="0" err="1"/>
              <a:t>white</a:t>
            </a:r>
            <a:r>
              <a:rPr lang="es-ES" sz="5400" b="1" dirty="0"/>
              <a:t> </a:t>
            </a:r>
            <a:r>
              <a:rPr lang="es-ES" sz="5400" b="1" dirty="0" err="1"/>
              <a:t>noise</a:t>
            </a:r>
            <a:r>
              <a:rPr lang="es-ES" sz="5400" b="1" dirty="0"/>
              <a:t>)</a:t>
            </a:r>
            <a:br>
              <a:rPr lang="es-ES" sz="5400" b="1" dirty="0"/>
            </a:br>
            <a:endParaRPr lang="es-ES" sz="5400" b="1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0562E63-3105-4602-9B34-D2AD0F806304}"/>
              </a:ext>
            </a:extLst>
          </p:cNvPr>
          <p:cNvGrpSpPr/>
          <p:nvPr/>
        </p:nvGrpSpPr>
        <p:grpSpPr>
          <a:xfrm>
            <a:off x="-28330" y="5924314"/>
            <a:ext cx="12256772" cy="1311964"/>
            <a:chOff x="-28330" y="5924314"/>
            <a:chExt cx="12256772" cy="131196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BAFA8D0C-52D3-4CC7-A752-B42311DC230F}"/>
                </a:ext>
              </a:extLst>
            </p:cNvPr>
            <p:cNvGrpSpPr/>
            <p:nvPr/>
          </p:nvGrpSpPr>
          <p:grpSpPr>
            <a:xfrm>
              <a:off x="-28330" y="6262373"/>
              <a:ext cx="12220330" cy="637015"/>
              <a:chOff x="-28330" y="6249121"/>
              <a:chExt cx="12220330" cy="637015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56B5D97B-A1C4-40E9-9775-B023DC3489C2}"/>
                  </a:ext>
                </a:extLst>
              </p:cNvPr>
              <p:cNvSpPr/>
              <p:nvPr/>
            </p:nvSpPr>
            <p:spPr>
              <a:xfrm>
                <a:off x="-28330" y="6249121"/>
                <a:ext cx="12220330" cy="6370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pic>
            <p:nvPicPr>
              <p:cNvPr id="22" name="Picture 21" descr="C:\Users\Lino P\Pictures\153920601228640774.png">
                <a:extLst>
                  <a:ext uri="{FF2B5EF4-FFF2-40B4-BE49-F238E27FC236}">
                    <a16:creationId xmlns:a16="http://schemas.microsoft.com/office/drawing/2014/main" id="{0BBCC74B-2E6D-497D-863B-7653D46ED6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706" r="45030"/>
              <a:stretch/>
            </p:blipFill>
            <p:spPr bwMode="auto">
              <a:xfrm>
                <a:off x="-11426" y="6357076"/>
                <a:ext cx="1641444" cy="528476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7D78FD5-B323-44E1-A7BB-09145C2FF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93000"/>
                      </a14:imgEffect>
                      <a14:imgEffect>
                        <a14:brightnessContrast bright="-30000" contrast="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9157" y="5924314"/>
              <a:ext cx="1749285" cy="1311964"/>
            </a:xfrm>
            <a:prstGeom prst="rect">
              <a:avLst/>
            </a:prstGeom>
          </p:spPr>
        </p:pic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25623D0A-2055-4F21-916A-E1D3FCE68EFA}"/>
              </a:ext>
            </a:extLst>
          </p:cNvPr>
          <p:cNvSpPr/>
          <p:nvPr/>
        </p:nvSpPr>
        <p:spPr>
          <a:xfrm>
            <a:off x="2393162" y="4246164"/>
            <a:ext cx="782698" cy="7764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D2C0E0D-8FEC-40CF-B9DC-21C0C44CC56A}"/>
              </a:ext>
            </a:extLst>
          </p:cNvPr>
          <p:cNvSpPr txBox="1"/>
          <p:nvPr/>
        </p:nvSpPr>
        <p:spPr>
          <a:xfrm>
            <a:off x="437075" y="5564477"/>
            <a:ext cx="1333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Speaker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CC82B8A-6610-4E88-87F3-F1451E37C6B3}"/>
              </a:ext>
            </a:extLst>
          </p:cNvPr>
          <p:cNvCxnSpPr>
            <a:cxnSpLocks/>
          </p:cNvCxnSpPr>
          <p:nvPr/>
        </p:nvCxnSpPr>
        <p:spPr>
          <a:xfrm flipV="1">
            <a:off x="1927126" y="5022606"/>
            <a:ext cx="576231" cy="803481"/>
          </a:xfrm>
          <a:prstGeom prst="line">
            <a:avLst/>
          </a:prstGeom>
          <a:ln w="57150">
            <a:solidFill>
              <a:schemeClr val="accent2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E549DBE-9892-484A-8AC0-5E89281B4B7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482"/>
          <a:stretch/>
        </p:blipFill>
        <p:spPr>
          <a:xfrm>
            <a:off x="5379525" y="1780946"/>
            <a:ext cx="5888361" cy="36851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73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009913-AF9C-45BD-B985-B2C71BFB4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8551" y="547954"/>
            <a:ext cx="7635742" cy="5702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FE78E2-7E04-45C8-A2C4-A8558F1253D2}"/>
              </a:ext>
            </a:extLst>
          </p:cNvPr>
          <p:cNvSpPr txBox="1"/>
          <p:nvPr/>
        </p:nvSpPr>
        <p:spPr>
          <a:xfrm>
            <a:off x="464695" y="3075056"/>
            <a:ext cx="1354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 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9C6AC-632D-481E-820F-6F03A3768C99}"/>
              </a:ext>
            </a:extLst>
          </p:cNvPr>
          <p:cNvSpPr txBox="1"/>
          <p:nvPr/>
        </p:nvSpPr>
        <p:spPr>
          <a:xfrm>
            <a:off x="10253272" y="2459504"/>
            <a:ext cx="1938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 @ Center: 78.4 </a:t>
            </a:r>
            <a:r>
              <a:rPr lang="es-ES" sz="4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s-ES" sz="4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168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1DBB85-B8E7-4559-92C9-CC7853DB4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31" y="547954"/>
            <a:ext cx="7635743" cy="5702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FE78E2-7E04-45C8-A2C4-A8558F1253D2}"/>
              </a:ext>
            </a:extLst>
          </p:cNvPr>
          <p:cNvSpPr txBox="1"/>
          <p:nvPr/>
        </p:nvSpPr>
        <p:spPr>
          <a:xfrm>
            <a:off x="464695" y="3075056"/>
            <a:ext cx="1354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0.8 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9C6AC-632D-481E-820F-6F03A3768C99}"/>
              </a:ext>
            </a:extLst>
          </p:cNvPr>
          <p:cNvSpPr txBox="1"/>
          <p:nvPr/>
        </p:nvSpPr>
        <p:spPr>
          <a:xfrm>
            <a:off x="10253272" y="2459504"/>
            <a:ext cx="1938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 @ Center: 68.2 </a:t>
            </a:r>
            <a:r>
              <a:rPr lang="es-ES" sz="4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s-ES" sz="4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6184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A06ADA-CE43-4E2B-B855-27DDE2533ADD}"/>
              </a:ext>
            </a:extLst>
          </p:cNvPr>
          <p:cNvGrpSpPr/>
          <p:nvPr/>
        </p:nvGrpSpPr>
        <p:grpSpPr>
          <a:xfrm>
            <a:off x="-28330" y="6262373"/>
            <a:ext cx="12256772" cy="637015"/>
            <a:chOff x="-28330" y="6249121"/>
            <a:chExt cx="12220330" cy="6370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29B015-C765-41B7-A5F2-50640B4BA55F}"/>
                </a:ext>
              </a:extLst>
            </p:cNvPr>
            <p:cNvSpPr/>
            <p:nvPr/>
          </p:nvSpPr>
          <p:spPr>
            <a:xfrm>
              <a:off x="-28330" y="6249121"/>
              <a:ext cx="12220330" cy="6370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7" name="Picture 6" descr="C:\Users\Lino P\Pictures\153920601228640774.png">
              <a:extLst>
                <a:ext uri="{FF2B5EF4-FFF2-40B4-BE49-F238E27FC236}">
                  <a16:creationId xmlns:a16="http://schemas.microsoft.com/office/drawing/2014/main" id="{EC3898B5-6334-4BD8-846B-8915CD64F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706" r="45030"/>
            <a:stretch/>
          </p:blipFill>
          <p:spPr bwMode="auto">
            <a:xfrm>
              <a:off x="-11426" y="6357076"/>
              <a:ext cx="1641444" cy="52847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2751"/>
            <a:ext cx="12220330" cy="1325563"/>
          </a:xfrm>
        </p:spPr>
        <p:txBody>
          <a:bodyPr>
            <a:normAutofit/>
          </a:bodyPr>
          <a:lstStyle/>
          <a:p>
            <a:pPr algn="ctr"/>
            <a:r>
              <a:rPr lang="es-ES" sz="5400" b="1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Introduction</a:t>
            </a:r>
            <a:r>
              <a:rPr lang="es-ES" sz="5400" b="1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&amp; </a:t>
            </a:r>
            <a:r>
              <a:rPr lang="es-ES" sz="5400" b="1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Motivation</a:t>
            </a:r>
            <a:endParaRPr lang="es-ES" sz="5400" b="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8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0066831-5B6B-4DCA-8A51-1E8C82899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531" y="547954"/>
            <a:ext cx="7635741" cy="57029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3FE78E2-7E04-45C8-A2C4-A8558F1253D2}"/>
              </a:ext>
            </a:extLst>
          </p:cNvPr>
          <p:cNvSpPr txBox="1"/>
          <p:nvPr/>
        </p:nvSpPr>
        <p:spPr>
          <a:xfrm>
            <a:off x="464695" y="3075056"/>
            <a:ext cx="1354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0.3 m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299C6AC-632D-481E-820F-6F03A3768C99}"/>
              </a:ext>
            </a:extLst>
          </p:cNvPr>
          <p:cNvSpPr txBox="1"/>
          <p:nvPr/>
        </p:nvSpPr>
        <p:spPr>
          <a:xfrm>
            <a:off x="10253272" y="2459504"/>
            <a:ext cx="19387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 @ Center: 84.7 </a:t>
            </a:r>
            <a:r>
              <a:rPr lang="es-ES" sz="40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endParaRPr lang="es-ES" sz="40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550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ndoor, wall, floor, table&#10;&#10;Description automatically generated">
            <a:extLst>
              <a:ext uri="{FF2B5EF4-FFF2-40B4-BE49-F238E27FC236}">
                <a16:creationId xmlns:a16="http://schemas.microsoft.com/office/drawing/2014/main" id="{6D112E0F-EDB8-4F68-A6E2-C4122E652C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09" t="12956" r="23563" b="9554"/>
          <a:stretch/>
        </p:blipFill>
        <p:spPr>
          <a:xfrm>
            <a:off x="2162554" y="1483347"/>
            <a:ext cx="4718550" cy="4478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FBC5D85E-267D-4D4A-ADBA-22EE9B912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296" y="-14313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sz="4800" b="1" dirty="0" err="1"/>
              <a:t>Two</a:t>
            </a:r>
            <a:r>
              <a:rPr lang="es-ES" sz="4800" b="1" dirty="0"/>
              <a:t> </a:t>
            </a:r>
            <a:r>
              <a:rPr lang="es-ES" sz="4800" b="1" dirty="0" err="1"/>
              <a:t>Sources</a:t>
            </a:r>
            <a:r>
              <a:rPr lang="es-ES" sz="4800" b="1" dirty="0"/>
              <a:t> (</a:t>
            </a:r>
            <a:r>
              <a:rPr lang="es-ES" sz="4800" b="1" dirty="0" err="1"/>
              <a:t>both</a:t>
            </a:r>
            <a:r>
              <a:rPr lang="es-ES" sz="4800" b="1" dirty="0"/>
              <a:t> </a:t>
            </a:r>
            <a:r>
              <a:rPr lang="es-ES" sz="4800" b="1" dirty="0" err="1"/>
              <a:t>white</a:t>
            </a:r>
            <a:r>
              <a:rPr lang="es-ES" sz="4800" b="1" dirty="0"/>
              <a:t> </a:t>
            </a:r>
            <a:r>
              <a:rPr lang="es-ES" sz="4800" b="1" dirty="0" err="1"/>
              <a:t>noise</a:t>
            </a:r>
            <a:r>
              <a:rPr lang="es-ES" sz="4800" b="1" dirty="0"/>
              <a:t>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59556A-F4A0-4FF4-B4A2-68C56A049D31}"/>
              </a:ext>
            </a:extLst>
          </p:cNvPr>
          <p:cNvGrpSpPr/>
          <p:nvPr/>
        </p:nvGrpSpPr>
        <p:grpSpPr>
          <a:xfrm>
            <a:off x="-28330" y="5924314"/>
            <a:ext cx="12256772" cy="1311964"/>
            <a:chOff x="-28330" y="5924314"/>
            <a:chExt cx="12256772" cy="131196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C2F4566-85BD-4A63-9C73-A822C07A8B50}"/>
                </a:ext>
              </a:extLst>
            </p:cNvPr>
            <p:cNvGrpSpPr/>
            <p:nvPr/>
          </p:nvGrpSpPr>
          <p:grpSpPr>
            <a:xfrm>
              <a:off x="-28330" y="6262373"/>
              <a:ext cx="12220330" cy="637015"/>
              <a:chOff x="-28330" y="6249121"/>
              <a:chExt cx="12220330" cy="637015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12E4A1A-558E-4ACA-A927-BA0CF949878E}"/>
                  </a:ext>
                </a:extLst>
              </p:cNvPr>
              <p:cNvSpPr/>
              <p:nvPr/>
            </p:nvSpPr>
            <p:spPr>
              <a:xfrm>
                <a:off x="-28330" y="6249121"/>
                <a:ext cx="12220330" cy="6370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pic>
            <p:nvPicPr>
              <p:cNvPr id="21" name="Picture 20" descr="C:\Users\Lino P\Pictures\153920601228640774.png">
                <a:extLst>
                  <a:ext uri="{FF2B5EF4-FFF2-40B4-BE49-F238E27FC236}">
                    <a16:creationId xmlns:a16="http://schemas.microsoft.com/office/drawing/2014/main" id="{CB334C88-657A-4EDF-850B-C108B7EBBB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706" r="45030"/>
              <a:stretch/>
            </p:blipFill>
            <p:spPr bwMode="auto">
              <a:xfrm>
                <a:off x="-11426" y="6357076"/>
                <a:ext cx="1641444" cy="528476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A52513E-4684-445C-9F46-B04EED6D3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93000"/>
                      </a14:imgEffect>
                      <a14:imgEffect>
                        <a14:brightnessContrast bright="-30000" contrast="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9157" y="5924314"/>
              <a:ext cx="1749285" cy="1311964"/>
            </a:xfrm>
            <a:prstGeom prst="rect">
              <a:avLst/>
            </a:prstGeom>
          </p:spPr>
        </p:pic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8A9767-B37B-49CE-AE5D-FD6763C2931A}"/>
              </a:ext>
            </a:extLst>
          </p:cNvPr>
          <p:cNvCxnSpPr>
            <a:cxnSpLocks/>
          </p:cNvCxnSpPr>
          <p:nvPr/>
        </p:nvCxnSpPr>
        <p:spPr>
          <a:xfrm flipV="1">
            <a:off x="1913591" y="3925513"/>
            <a:ext cx="507143" cy="675231"/>
          </a:xfrm>
          <a:prstGeom prst="line">
            <a:avLst/>
          </a:prstGeom>
          <a:ln w="57150">
            <a:solidFill>
              <a:srgbClr val="FA06C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86293061-E0B7-4281-AFA2-1E923039EB48}"/>
              </a:ext>
            </a:extLst>
          </p:cNvPr>
          <p:cNvSpPr txBox="1">
            <a:spLocks/>
          </p:cNvSpPr>
          <p:nvPr/>
        </p:nvSpPr>
        <p:spPr>
          <a:xfrm>
            <a:off x="-28330" y="4599694"/>
            <a:ext cx="21908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b="1" dirty="0" err="1"/>
              <a:t>Phone</a:t>
            </a:r>
            <a:endParaRPr lang="es-ES" sz="4800" b="1" dirty="0"/>
          </a:p>
          <a:p>
            <a:pPr algn="ctr"/>
            <a:endParaRPr lang="es-ES" sz="2400" b="1" dirty="0"/>
          </a:p>
          <a:p>
            <a:pPr algn="ctr">
              <a:lnSpc>
                <a:spcPct val="100000"/>
              </a:lnSpc>
            </a:pPr>
            <a:r>
              <a:rPr lang="es-ES" sz="2400" b="1" dirty="0"/>
              <a:t>SPL @ Center: 77.2 </a:t>
            </a:r>
            <a:r>
              <a:rPr lang="es-ES" sz="2400" b="1" dirty="0" err="1"/>
              <a:t>db</a:t>
            </a:r>
            <a:endParaRPr lang="es-ES" sz="2400" b="1" dirty="0"/>
          </a:p>
          <a:p>
            <a:pPr algn="ctr"/>
            <a:endParaRPr lang="es-ES" sz="1800" b="1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CE8EBFD6-0BFD-4562-9216-C4536B55DDE8}"/>
              </a:ext>
            </a:extLst>
          </p:cNvPr>
          <p:cNvSpPr txBox="1">
            <a:spLocks/>
          </p:cNvSpPr>
          <p:nvPr/>
        </p:nvSpPr>
        <p:spPr>
          <a:xfrm>
            <a:off x="-28330" y="1806493"/>
            <a:ext cx="219088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 b="1" dirty="0"/>
              <a:t>Tablet</a:t>
            </a:r>
            <a:endParaRPr lang="es-ES" sz="4800" b="1" dirty="0"/>
          </a:p>
          <a:p>
            <a:pPr algn="ctr">
              <a:lnSpc>
                <a:spcPct val="100000"/>
              </a:lnSpc>
            </a:pPr>
            <a:endParaRPr lang="es-ES" sz="2400" b="1" dirty="0"/>
          </a:p>
          <a:p>
            <a:pPr algn="ctr">
              <a:lnSpc>
                <a:spcPct val="100000"/>
              </a:lnSpc>
            </a:pPr>
            <a:r>
              <a:rPr lang="es-ES" sz="2400" b="1" dirty="0"/>
              <a:t>SPL @ Center: 72.0 </a:t>
            </a:r>
            <a:r>
              <a:rPr lang="es-ES" sz="2400" b="1" dirty="0" err="1"/>
              <a:t>db</a:t>
            </a:r>
            <a:endParaRPr lang="es-ES" sz="2400" b="1" dirty="0"/>
          </a:p>
          <a:p>
            <a:pPr algn="ctr"/>
            <a:endParaRPr lang="es-ES" sz="1800" b="1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3ECB23F-FF49-4CE0-9776-99309F12067E}"/>
              </a:ext>
            </a:extLst>
          </p:cNvPr>
          <p:cNvSpPr/>
          <p:nvPr/>
        </p:nvSpPr>
        <p:spPr>
          <a:xfrm>
            <a:off x="2305893" y="3149071"/>
            <a:ext cx="782698" cy="7764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944054A4-46DF-405B-9C38-DBF7DCB11208}"/>
              </a:ext>
            </a:extLst>
          </p:cNvPr>
          <p:cNvSpPr/>
          <p:nvPr/>
        </p:nvSpPr>
        <p:spPr>
          <a:xfrm>
            <a:off x="4892495" y="2445750"/>
            <a:ext cx="782698" cy="7764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0759DD-6F16-402E-B3C0-51672BCFF6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9552" y="2140926"/>
            <a:ext cx="4442983" cy="2792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C29299F-D296-4E92-A378-BB83700B0F5F}"/>
              </a:ext>
            </a:extLst>
          </p:cNvPr>
          <p:cNvCxnSpPr>
            <a:cxnSpLocks/>
          </p:cNvCxnSpPr>
          <p:nvPr/>
        </p:nvCxnSpPr>
        <p:spPr>
          <a:xfrm>
            <a:off x="1948893" y="1871616"/>
            <a:ext cx="2780326" cy="806298"/>
          </a:xfrm>
          <a:prstGeom prst="line">
            <a:avLst/>
          </a:prstGeom>
          <a:ln w="57150">
            <a:solidFill>
              <a:srgbClr val="FA06C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98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F9DE068-7DB1-47D6-9E06-458BB2AFE10A}"/>
              </a:ext>
            </a:extLst>
          </p:cNvPr>
          <p:cNvSpPr txBox="1"/>
          <p:nvPr/>
        </p:nvSpPr>
        <p:spPr>
          <a:xfrm>
            <a:off x="288412" y="3136611"/>
            <a:ext cx="12394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0.5 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41FD60-748A-4806-8081-3C3281430AA5}"/>
              </a:ext>
            </a:extLst>
          </p:cNvPr>
          <p:cNvSpPr txBox="1"/>
          <p:nvPr/>
        </p:nvSpPr>
        <p:spPr>
          <a:xfrm>
            <a:off x="9923489" y="1874728"/>
            <a:ext cx="2388432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SPL @ Center:</a:t>
            </a:r>
          </a:p>
          <a:p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72.0 </a:t>
            </a:r>
            <a:r>
              <a:rPr lang="es-ES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s-ES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tablet</a:t>
            </a:r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77.2 </a:t>
            </a:r>
            <a:r>
              <a:rPr lang="es-ES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db</a:t>
            </a:r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</a:t>
            </a:r>
            <a:r>
              <a:rPr lang="es-ES" sz="28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phone</a:t>
            </a:r>
            <a:r>
              <a:rPr lang="es-ES" sz="28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1ABA97-05AE-4B6D-8268-F44F214585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2381" y="310382"/>
            <a:ext cx="8014042" cy="5985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27960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17F6AA03-E65B-4A22-8F91-F7CF14793256}"/>
              </a:ext>
            </a:extLst>
          </p:cNvPr>
          <p:cNvGrpSpPr/>
          <p:nvPr/>
        </p:nvGrpSpPr>
        <p:grpSpPr>
          <a:xfrm>
            <a:off x="-250523" y="1508062"/>
            <a:ext cx="7321412" cy="4212675"/>
            <a:chOff x="259143" y="1228755"/>
            <a:chExt cx="7321412" cy="4212675"/>
          </a:xfrm>
        </p:grpSpPr>
        <p:pic>
          <p:nvPicPr>
            <p:cNvPr id="3" name="Picture 2" descr="A picture containing indoor, wall, chair, table&#10;&#10;Description automatically generated">
              <a:extLst>
                <a:ext uri="{FF2B5EF4-FFF2-40B4-BE49-F238E27FC236}">
                  <a16:creationId xmlns:a16="http://schemas.microsoft.com/office/drawing/2014/main" id="{428093EF-6996-4FB2-B88E-8B78E1439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875" t="17546" r="24360" b="8514"/>
            <a:stretch/>
          </p:blipFill>
          <p:spPr>
            <a:xfrm>
              <a:off x="2134908" y="1228755"/>
              <a:ext cx="5445647" cy="421267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7C4D633D-B05F-45D0-AEF6-E22E54D6A5A8}"/>
                </a:ext>
              </a:extLst>
            </p:cNvPr>
            <p:cNvSpPr txBox="1">
              <a:spLocks/>
            </p:cNvSpPr>
            <p:nvPr/>
          </p:nvSpPr>
          <p:spPr>
            <a:xfrm>
              <a:off x="259143" y="1372288"/>
              <a:ext cx="2078646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s-ES" sz="3200" b="1" dirty="0" err="1"/>
                <a:t>Phone</a:t>
              </a:r>
              <a:endParaRPr lang="es-ES" sz="3200" b="1" dirty="0"/>
            </a:p>
            <a:p>
              <a:pPr algn="ctr">
                <a:lnSpc>
                  <a:spcPct val="100000"/>
                </a:lnSpc>
              </a:pPr>
              <a:r>
                <a:rPr lang="es-ES" sz="2400" b="1" dirty="0"/>
                <a:t>Pure </a:t>
              </a:r>
              <a:r>
                <a:rPr lang="es-ES" sz="2400" b="1" dirty="0" err="1"/>
                <a:t>tone</a:t>
              </a:r>
              <a:r>
                <a:rPr lang="es-ES" sz="2400" b="1" dirty="0"/>
                <a:t>, </a:t>
              </a:r>
            </a:p>
            <a:p>
              <a:pPr algn="ctr">
                <a:lnSpc>
                  <a:spcPct val="100000"/>
                </a:lnSpc>
              </a:pPr>
              <a:r>
                <a:rPr lang="es-ES" sz="2400" b="1" dirty="0"/>
                <a:t>4 kHz</a:t>
              </a:r>
              <a:endParaRPr lang="es-ES" sz="2000" b="1" dirty="0"/>
            </a:p>
          </p:txBody>
        </p:sp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5AAA91AE-C9EF-48C6-ACCE-123E388F3731}"/>
                </a:ext>
              </a:extLst>
            </p:cNvPr>
            <p:cNvSpPr txBox="1">
              <a:spLocks/>
            </p:cNvSpPr>
            <p:nvPr/>
          </p:nvSpPr>
          <p:spPr>
            <a:xfrm>
              <a:off x="341120" y="3431732"/>
              <a:ext cx="191469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s-ES" sz="3200" b="1" dirty="0"/>
                <a:t>Tablet</a:t>
              </a:r>
              <a:endParaRPr lang="es-ES" sz="2000" b="1" dirty="0"/>
            </a:p>
            <a:p>
              <a:pPr algn="ctr">
                <a:lnSpc>
                  <a:spcPct val="100000"/>
                </a:lnSpc>
              </a:pPr>
              <a:r>
                <a:rPr lang="es-ES" sz="2400" b="1" dirty="0"/>
                <a:t>White </a:t>
              </a:r>
              <a:r>
                <a:rPr lang="es-ES" sz="2400" b="1" dirty="0" err="1"/>
                <a:t>Noise</a:t>
              </a:r>
              <a:endParaRPr lang="es-ES" sz="2400" b="1" dirty="0"/>
            </a:p>
            <a:p>
              <a:pPr algn="ctr"/>
              <a:endParaRPr lang="es-ES" sz="2000" b="1" dirty="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74BF117-9258-4F75-BE5F-D19399A68498}"/>
                </a:ext>
              </a:extLst>
            </p:cNvPr>
            <p:cNvCxnSpPr>
              <a:cxnSpLocks/>
            </p:cNvCxnSpPr>
            <p:nvPr/>
          </p:nvCxnSpPr>
          <p:spPr>
            <a:xfrm>
              <a:off x="2049410" y="4017364"/>
              <a:ext cx="773024" cy="141961"/>
            </a:xfrm>
            <a:prstGeom prst="line">
              <a:avLst/>
            </a:prstGeom>
            <a:ln w="57150">
              <a:solidFill>
                <a:srgbClr val="FA06CC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1461E3-2085-4C0F-B583-062359D127BE}"/>
                </a:ext>
              </a:extLst>
            </p:cNvPr>
            <p:cNvCxnSpPr>
              <a:cxnSpLocks/>
            </p:cNvCxnSpPr>
            <p:nvPr/>
          </p:nvCxnSpPr>
          <p:spPr>
            <a:xfrm>
              <a:off x="2038157" y="2011800"/>
              <a:ext cx="3474318" cy="435754"/>
            </a:xfrm>
            <a:prstGeom prst="line">
              <a:avLst/>
            </a:prstGeom>
            <a:ln w="57150">
              <a:solidFill>
                <a:srgbClr val="FA06CC"/>
              </a:solidFill>
              <a:headEnd type="oval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7567524A-409D-4D8D-80CD-5370584753C3}"/>
                </a:ext>
              </a:extLst>
            </p:cNvPr>
            <p:cNvSpPr/>
            <p:nvPr/>
          </p:nvSpPr>
          <p:spPr>
            <a:xfrm>
              <a:off x="2976027" y="3771104"/>
              <a:ext cx="782698" cy="77644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6E66591-EE63-42BB-BB43-A9B2880059D3}"/>
                </a:ext>
              </a:extLst>
            </p:cNvPr>
            <p:cNvSpPr/>
            <p:nvPr/>
          </p:nvSpPr>
          <p:spPr>
            <a:xfrm>
              <a:off x="5760292" y="2264337"/>
              <a:ext cx="782698" cy="776442"/>
            </a:xfrm>
            <a:prstGeom prst="ellipse">
              <a:avLst/>
            </a:prstGeom>
            <a:noFill/>
            <a:ln w="571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42B934C0-5769-483F-A91B-206C409B7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767" y="-15556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ES" b="1" dirty="0" err="1"/>
              <a:t>Two</a:t>
            </a:r>
            <a:r>
              <a:rPr lang="es-ES" b="1" dirty="0"/>
              <a:t> </a:t>
            </a:r>
            <a:r>
              <a:rPr lang="es-ES" b="1" dirty="0" err="1"/>
              <a:t>Sources</a:t>
            </a:r>
            <a:r>
              <a:rPr lang="es-ES" b="1" dirty="0"/>
              <a:t> (</a:t>
            </a:r>
            <a:r>
              <a:rPr lang="es-ES" b="1" dirty="0" err="1"/>
              <a:t>different</a:t>
            </a:r>
            <a:r>
              <a:rPr lang="es-ES" b="1" dirty="0"/>
              <a:t> </a:t>
            </a:r>
            <a:r>
              <a:rPr lang="es-ES" b="1" dirty="0" err="1"/>
              <a:t>sounds</a:t>
            </a:r>
            <a:r>
              <a:rPr lang="es-ES" b="1" dirty="0"/>
              <a:t>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749A933-8139-44FD-81FC-6AC5FABEB9EA}"/>
              </a:ext>
            </a:extLst>
          </p:cNvPr>
          <p:cNvGrpSpPr/>
          <p:nvPr/>
        </p:nvGrpSpPr>
        <p:grpSpPr>
          <a:xfrm>
            <a:off x="-28330" y="5924314"/>
            <a:ext cx="12256772" cy="1311964"/>
            <a:chOff x="-28330" y="5924314"/>
            <a:chExt cx="12256772" cy="1311964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C994F-9EFF-4618-8687-4E10FEC24B96}"/>
                </a:ext>
              </a:extLst>
            </p:cNvPr>
            <p:cNvGrpSpPr/>
            <p:nvPr/>
          </p:nvGrpSpPr>
          <p:grpSpPr>
            <a:xfrm>
              <a:off x="-28330" y="6262373"/>
              <a:ext cx="12220330" cy="637015"/>
              <a:chOff x="-28330" y="6249121"/>
              <a:chExt cx="12220330" cy="63701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079365-762D-4B75-9792-9E3D1B51A39B}"/>
                  </a:ext>
                </a:extLst>
              </p:cNvPr>
              <p:cNvSpPr/>
              <p:nvPr/>
            </p:nvSpPr>
            <p:spPr>
              <a:xfrm>
                <a:off x="-28330" y="6249121"/>
                <a:ext cx="12220330" cy="637015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es-MX" sz="1100">
                    <a:effectLst/>
                    <a:ea typeface="Calibri" panose="020F0502020204030204" pitchFamily="34" charset="0"/>
                    <a:cs typeface="Times New Roman" panose="02020603050405020304" pitchFamily="18" charset="0"/>
                  </a:rPr>
                  <a:t> </a:t>
                </a:r>
              </a:p>
            </p:txBody>
          </p:sp>
          <p:pic>
            <p:nvPicPr>
              <p:cNvPr id="17" name="Picture 16" descr="C:\Users\Lino P\Pictures\153920601228640774.png">
                <a:extLst>
                  <a:ext uri="{FF2B5EF4-FFF2-40B4-BE49-F238E27FC236}">
                    <a16:creationId xmlns:a16="http://schemas.microsoft.com/office/drawing/2014/main" id="{36A92E6D-CD55-4573-A3A0-87A160D025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0706" r="45030"/>
              <a:stretch/>
            </p:blipFill>
            <p:spPr bwMode="auto">
              <a:xfrm>
                <a:off x="-11426" y="6357076"/>
                <a:ext cx="1641444" cy="528476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</p:grp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5B65067-F9EE-4210-B9A8-402DEC5E4C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93000"/>
                      </a14:imgEffect>
                      <a14:imgEffect>
                        <a14:brightnessContrast bright="-30000" contrast="4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9157" y="5924314"/>
              <a:ext cx="1749285" cy="1311964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B103081E-7557-4C36-B7C8-D4F7DD7BAA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676" y="2253286"/>
            <a:ext cx="4342063" cy="27222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9116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FBB79-E981-43FF-9158-1593911AF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7" r="2931"/>
          <a:stretch/>
        </p:blipFill>
        <p:spPr>
          <a:xfrm>
            <a:off x="284813" y="213917"/>
            <a:ext cx="7659974" cy="6430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E8C1E6F-BC57-441D-9373-1262823947F5}"/>
              </a:ext>
            </a:extLst>
          </p:cNvPr>
          <p:cNvSpPr/>
          <p:nvPr/>
        </p:nvSpPr>
        <p:spPr>
          <a:xfrm>
            <a:off x="2086178" y="4043112"/>
            <a:ext cx="782698" cy="7764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5ED0FF4-2A5F-473D-A4AF-C437101E44B9}"/>
              </a:ext>
            </a:extLst>
          </p:cNvPr>
          <p:cNvSpPr/>
          <p:nvPr/>
        </p:nvSpPr>
        <p:spPr>
          <a:xfrm>
            <a:off x="4372303" y="2652557"/>
            <a:ext cx="782698" cy="7764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D00D6-A4EB-4176-9776-2EDA43D70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39" y="1769367"/>
            <a:ext cx="3887449" cy="2437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1234698-B8ED-4514-A021-C20871A4DC6C}"/>
              </a:ext>
            </a:extLst>
          </p:cNvPr>
          <p:cNvSpPr/>
          <p:nvPr/>
        </p:nvSpPr>
        <p:spPr>
          <a:xfrm>
            <a:off x="9464260" y="1918740"/>
            <a:ext cx="1034320" cy="1768839"/>
          </a:xfrm>
          <a:prstGeom prst="rect">
            <a:avLst/>
          </a:prstGeom>
          <a:solidFill>
            <a:srgbClr val="92D05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560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FBB79-E981-43FF-9158-1593911AF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8" r="2977"/>
          <a:stretch/>
        </p:blipFill>
        <p:spPr>
          <a:xfrm>
            <a:off x="254833" y="213916"/>
            <a:ext cx="7779895" cy="6430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730335-B112-48CF-9A4D-B746481CA945}"/>
              </a:ext>
            </a:extLst>
          </p:cNvPr>
          <p:cNvSpPr/>
          <p:nvPr/>
        </p:nvSpPr>
        <p:spPr>
          <a:xfrm>
            <a:off x="2086178" y="4043112"/>
            <a:ext cx="782698" cy="7764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182E1B3-BA9A-4535-8CA0-29F35E04232F}"/>
              </a:ext>
            </a:extLst>
          </p:cNvPr>
          <p:cNvSpPr/>
          <p:nvPr/>
        </p:nvSpPr>
        <p:spPr>
          <a:xfrm>
            <a:off x="4372303" y="2652557"/>
            <a:ext cx="782698" cy="7764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664ABC5-7A32-4FD5-8FDC-4BFEE87FC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39" y="1769367"/>
            <a:ext cx="3887449" cy="2437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A2F3F6D-32D9-415C-AB51-91F8B91086D7}"/>
              </a:ext>
            </a:extLst>
          </p:cNvPr>
          <p:cNvSpPr/>
          <p:nvPr/>
        </p:nvSpPr>
        <p:spPr>
          <a:xfrm>
            <a:off x="9695542" y="1918740"/>
            <a:ext cx="319315" cy="1768839"/>
          </a:xfrm>
          <a:prstGeom prst="rect">
            <a:avLst/>
          </a:prstGeom>
          <a:solidFill>
            <a:srgbClr val="92D05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98900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5FBB79-E981-43FF-9158-1593911AF5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8" r="2711"/>
          <a:stretch/>
        </p:blipFill>
        <p:spPr>
          <a:xfrm>
            <a:off x="306604" y="213917"/>
            <a:ext cx="7758104" cy="64301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61A1C85-1866-463C-88FA-A3DD60379772}"/>
              </a:ext>
            </a:extLst>
          </p:cNvPr>
          <p:cNvSpPr/>
          <p:nvPr/>
        </p:nvSpPr>
        <p:spPr>
          <a:xfrm>
            <a:off x="2086178" y="4043112"/>
            <a:ext cx="782698" cy="7764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B11B746-DAAC-4265-AECB-9ED5B3A1555E}"/>
              </a:ext>
            </a:extLst>
          </p:cNvPr>
          <p:cNvSpPr/>
          <p:nvPr/>
        </p:nvSpPr>
        <p:spPr>
          <a:xfrm>
            <a:off x="4372303" y="2652557"/>
            <a:ext cx="782698" cy="776442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77FD8F-96D8-43D1-8EF0-A898A827E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639" y="1769367"/>
            <a:ext cx="3887449" cy="24372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D3B8131-6403-4E4D-B6D7-C83597A47457}"/>
              </a:ext>
            </a:extLst>
          </p:cNvPr>
          <p:cNvSpPr/>
          <p:nvPr/>
        </p:nvSpPr>
        <p:spPr>
          <a:xfrm>
            <a:off x="10145486" y="1918740"/>
            <a:ext cx="353094" cy="1768839"/>
          </a:xfrm>
          <a:prstGeom prst="rect">
            <a:avLst/>
          </a:prstGeom>
          <a:solidFill>
            <a:srgbClr val="92D050">
              <a:alpha val="4902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2069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A7FC37EF-4E2E-47E9-B932-3180F1C261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8857448"/>
              </p:ext>
            </p:extLst>
          </p:nvPr>
        </p:nvGraphicFramePr>
        <p:xfrm>
          <a:off x="-62945" y="1064300"/>
          <a:ext cx="12254947" cy="5824653"/>
        </p:xfrm>
        <a:graphic>
          <a:graphicData uri="http://schemas.openxmlformats.org/drawingml/2006/table">
            <a:tbl>
              <a:tblPr firstCol="1" bandRow="1">
                <a:tableStyleId>{073A0DAA-6AF3-43AB-8588-CEC1D06C72B9}</a:tableStyleId>
              </a:tblPr>
              <a:tblGrid>
                <a:gridCol w="1868377">
                  <a:extLst>
                    <a:ext uri="{9D8B030D-6E8A-4147-A177-3AD203B41FA5}">
                      <a16:colId xmlns:a16="http://schemas.microsoft.com/office/drawing/2014/main" val="1892425193"/>
                    </a:ext>
                  </a:extLst>
                </a:gridCol>
                <a:gridCol w="3452368">
                  <a:extLst>
                    <a:ext uri="{9D8B030D-6E8A-4147-A177-3AD203B41FA5}">
                      <a16:colId xmlns:a16="http://schemas.microsoft.com/office/drawing/2014/main" val="1995525978"/>
                    </a:ext>
                  </a:extLst>
                </a:gridCol>
                <a:gridCol w="3429000">
                  <a:extLst>
                    <a:ext uri="{9D8B030D-6E8A-4147-A177-3AD203B41FA5}">
                      <a16:colId xmlns:a16="http://schemas.microsoft.com/office/drawing/2014/main" val="1968464311"/>
                    </a:ext>
                  </a:extLst>
                </a:gridCol>
                <a:gridCol w="3505202">
                  <a:extLst>
                    <a:ext uri="{9D8B030D-6E8A-4147-A177-3AD203B41FA5}">
                      <a16:colId xmlns:a16="http://schemas.microsoft.com/office/drawing/2014/main" val="692295281"/>
                    </a:ext>
                  </a:extLst>
                </a:gridCol>
              </a:tblGrid>
              <a:tr h="2333349">
                <a:tc>
                  <a:txBody>
                    <a:bodyPr/>
                    <a:lstStyle/>
                    <a:p>
                      <a:pPr algn="ctr"/>
                      <a:r>
                        <a:rPr lang="es-ES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Acoustic</a:t>
                      </a:r>
                      <a:r>
                        <a:rPr lang="es-ES" dirty="0"/>
                        <a:t> </a:t>
                      </a:r>
                      <a:r>
                        <a:rPr lang="es-ES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Map</a:t>
                      </a:r>
                      <a:endParaRPr lang="es-E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E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20726945"/>
                  </a:ext>
                </a:extLst>
              </a:tr>
              <a:tr h="17456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Localization</a:t>
                      </a:r>
                      <a:r>
                        <a:rPr lang="es-ES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Error (cm)</a:t>
                      </a:r>
                      <a:endParaRPr lang="es-E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7.2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5.4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4261421"/>
                  </a:ext>
                </a:extLst>
              </a:tr>
              <a:tr h="1745652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Pressure</a:t>
                      </a:r>
                      <a:r>
                        <a:rPr lang="es-ES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</a:t>
                      </a:r>
                      <a:r>
                        <a:rPr lang="es-ES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Level</a:t>
                      </a:r>
                      <a:r>
                        <a:rPr lang="es-ES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Error (</a:t>
                      </a:r>
                      <a:r>
                        <a:rPr lang="es-ES" sz="2400" kern="1200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db</a:t>
                      </a:r>
                      <a:r>
                        <a:rPr lang="es-ES" sz="2400" kern="1200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SPL)</a:t>
                      </a:r>
                      <a:endParaRPr lang="es-E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>
                          <a:effectLst/>
                        </a:rPr>
                        <a:t>1.9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4.4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3200" dirty="0"/>
                        <a:t>1.9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7578159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5487470E-7052-43C2-9991-B3EDB02391F9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FBDF11-29AC-4FE0-979F-40012E69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3091886" cy="1325563"/>
          </a:xfrm>
        </p:spPr>
        <p:txBody>
          <a:bodyPr>
            <a:normAutofit/>
          </a:bodyPr>
          <a:lstStyle/>
          <a:p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Room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for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improvement</a:t>
            </a:r>
            <a:endParaRPr lang="es-ES" sz="3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E85079C-9E76-4372-AE1A-D9FE233ED646}"/>
              </a:ext>
            </a:extLst>
          </p:cNvPr>
          <p:cNvGrpSpPr/>
          <p:nvPr/>
        </p:nvGrpSpPr>
        <p:grpSpPr>
          <a:xfrm>
            <a:off x="2097523" y="1181031"/>
            <a:ext cx="9777699" cy="2097349"/>
            <a:chOff x="2100759" y="1218901"/>
            <a:chExt cx="9777699" cy="2097349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E4B8AD78-13CA-42CF-BE48-CE6E59BDFBA1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20" t="11297" r="3785" b="4597"/>
            <a:stretch/>
          </p:blipFill>
          <p:spPr bwMode="auto">
            <a:xfrm>
              <a:off x="5493964" y="1218901"/>
              <a:ext cx="2944495" cy="20973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B90AFF2-86C1-4A17-8730-210A4B35A0DF}"/>
                </a:ext>
              </a:extLst>
            </p:cNvPr>
            <p:cNvPicPr/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11" t="11335" r="2141" b="5020"/>
            <a:stretch/>
          </p:blipFill>
          <p:spPr bwMode="auto">
            <a:xfrm>
              <a:off x="8925708" y="1230148"/>
              <a:ext cx="2952750" cy="207485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5B710F7-AE13-40F4-93F2-1F7948BA5E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-2671" b="2703"/>
            <a:stretch/>
          </p:blipFill>
          <p:spPr>
            <a:xfrm>
              <a:off x="2100759" y="1223455"/>
              <a:ext cx="2905956" cy="208610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3766F750-A11C-4BCD-A4B5-E130B9A95930}"/>
              </a:ext>
            </a:extLst>
          </p:cNvPr>
          <p:cNvSpPr/>
          <p:nvPr/>
        </p:nvSpPr>
        <p:spPr>
          <a:xfrm>
            <a:off x="2798120" y="1889134"/>
            <a:ext cx="517699" cy="547185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BA933B1-4E3D-4C6D-ACDA-EC7C6D03FB18}"/>
              </a:ext>
            </a:extLst>
          </p:cNvPr>
          <p:cNvSpPr/>
          <p:nvPr/>
        </p:nvSpPr>
        <p:spPr>
          <a:xfrm>
            <a:off x="6545943" y="1899818"/>
            <a:ext cx="517699" cy="547185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33D689B-5503-421E-9FE0-B6B047C90BC7}"/>
              </a:ext>
            </a:extLst>
          </p:cNvPr>
          <p:cNvSpPr/>
          <p:nvPr/>
        </p:nvSpPr>
        <p:spPr>
          <a:xfrm>
            <a:off x="10323702" y="1899817"/>
            <a:ext cx="517699" cy="547185"/>
          </a:xfrm>
          <a:prstGeom prst="ellipse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8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87470E-7052-43C2-9991-B3EDB02391F9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FBDF11-29AC-4FE0-979F-40012E69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3091886" cy="1325563"/>
          </a:xfrm>
        </p:spPr>
        <p:txBody>
          <a:bodyPr>
            <a:normAutofit/>
          </a:bodyPr>
          <a:lstStyle/>
          <a:p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Room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for</a:t>
            </a:r>
            <a:r>
              <a:rPr lang="es-ES" sz="3600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improvement</a:t>
            </a:r>
            <a:endParaRPr lang="es-E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EC7266-FEC2-4CE6-BC90-54F70DD40F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7867FFD4-0F5C-468D-88E1-A47D4A66A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9829301"/>
              </p:ext>
            </p:extLst>
          </p:nvPr>
        </p:nvGraphicFramePr>
        <p:xfrm>
          <a:off x="429718" y="1290497"/>
          <a:ext cx="11332564" cy="490326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4007371">
                  <a:extLst>
                    <a:ext uri="{9D8B030D-6E8A-4147-A177-3AD203B41FA5}">
                      <a16:colId xmlns:a16="http://schemas.microsoft.com/office/drawing/2014/main" val="2747686589"/>
                    </a:ext>
                  </a:extLst>
                </a:gridCol>
                <a:gridCol w="7325193">
                  <a:extLst>
                    <a:ext uri="{9D8B030D-6E8A-4147-A177-3AD203B41FA5}">
                      <a16:colId xmlns:a16="http://schemas.microsoft.com/office/drawing/2014/main" val="2232838459"/>
                    </a:ext>
                  </a:extLst>
                </a:gridCol>
              </a:tblGrid>
              <a:tr h="533434">
                <a:tc>
                  <a:txBody>
                    <a:bodyPr/>
                    <a:lstStyle/>
                    <a:p>
                      <a:pPr algn="ctr"/>
                      <a:r>
                        <a:rPr lang="es-ES" sz="2400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Issue</a:t>
                      </a:r>
                      <a:endParaRPr lang="es-ES" sz="2400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b="1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Proposed</a:t>
                      </a:r>
                      <a:r>
                        <a:rPr lang="es-ES" sz="2400" b="1" kern="120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2400" b="1" kern="120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solution</a:t>
                      </a:r>
                      <a:endParaRPr lang="es-ES" sz="2400" b="1" kern="120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1901199"/>
                  </a:ext>
                </a:extLst>
              </a:tr>
              <a:tr h="703250">
                <a:tc>
                  <a:txBody>
                    <a:bodyPr/>
                    <a:lstStyle/>
                    <a:p>
                      <a:pPr algn="ctr"/>
                      <a:r>
                        <a:rPr lang="es-ES" sz="2400" kern="1200" dirty="0">
                          <a:solidFill>
                            <a:srgbClr val="C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Narrow</a:t>
                      </a:r>
                      <a:r>
                        <a:rPr lang="es-ES" sz="2400" kern="12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2400" kern="1200" dirty="0" err="1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frequency</a:t>
                      </a:r>
                      <a:r>
                        <a:rPr lang="es-ES" sz="2400" kern="12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2400" kern="1200" dirty="0" err="1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range</a:t>
                      </a:r>
                      <a:endParaRPr lang="es-ES" sz="2400" kern="1200" dirty="0">
                        <a:solidFill>
                          <a:srgbClr val="000000"/>
                        </a:solidFill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kern="1200" dirty="0" err="1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Geometry</a:t>
                      </a:r>
                      <a:r>
                        <a:rPr lang="es-ES" sz="2400" kern="12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2400" kern="1200" dirty="0" err="1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es-ES" sz="2400" kern="12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2400" kern="1200" dirty="0" err="1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higher</a:t>
                      </a:r>
                      <a:r>
                        <a:rPr lang="es-ES" sz="2400" kern="1200" dirty="0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F </a:t>
                      </a:r>
                      <a:r>
                        <a:rPr lang="es-ES" sz="2400" kern="1200" dirty="0" err="1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parameter</a:t>
                      </a:r>
                      <a:endParaRPr lang="es-ES" sz="2400" kern="1200" dirty="0">
                        <a:solidFill>
                          <a:srgbClr val="0070C0"/>
                        </a:solidFill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0236914"/>
                  </a:ext>
                </a:extLst>
              </a:tr>
              <a:tr h="477283">
                <a:tc>
                  <a:txBody>
                    <a:bodyPr/>
                    <a:lstStyle/>
                    <a:p>
                      <a:pPr algn="ctr"/>
                      <a:r>
                        <a:rPr lang="en-US" sz="2400" kern="1200" noProof="0" dirty="0">
                          <a:solidFill>
                            <a:srgbClr val="C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Asymmetric</a:t>
                      </a:r>
                      <a:r>
                        <a:rPr lang="es-ES" sz="2400" kern="12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response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kern="12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More </a:t>
                      </a:r>
                      <a:r>
                        <a:rPr lang="es-ES" sz="2400" kern="1200" dirty="0" err="1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symmetric</a:t>
                      </a:r>
                      <a:r>
                        <a:rPr lang="es-ES" sz="2400" kern="1200" dirty="0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2400" kern="1200" dirty="0" err="1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geometry</a:t>
                      </a:r>
                      <a:endParaRPr lang="es-ES" sz="2400" kern="1200" dirty="0">
                        <a:solidFill>
                          <a:srgbClr val="0070C0"/>
                        </a:solidFill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Times New Roman" panose="02020603050405020304" pitchFamily="18" charset="0"/>
                      </a:endParaRP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5851899"/>
                  </a:ext>
                </a:extLst>
              </a:tr>
              <a:tr h="870340">
                <a:tc>
                  <a:txBody>
                    <a:bodyPr/>
                    <a:lstStyle/>
                    <a:p>
                      <a:pPr algn="ctr"/>
                      <a:r>
                        <a:rPr lang="es-ES" sz="2400" kern="1200" dirty="0" err="1">
                          <a:solidFill>
                            <a:srgbClr val="C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Intensity</a:t>
                      </a:r>
                      <a:r>
                        <a:rPr lang="es-ES" sz="2400" kern="12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error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400" kern="1200" dirty="0" err="1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Calibration</a:t>
                      </a:r>
                      <a:r>
                        <a:rPr lang="es-ES" sz="2400" kern="12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2400" kern="1200" dirty="0" err="1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with</a:t>
                      </a:r>
                      <a:r>
                        <a:rPr lang="es-ES" sz="2400" kern="12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ES" sz="2400" kern="1200" dirty="0" err="1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professional</a:t>
                      </a:r>
                      <a:r>
                        <a:rPr lang="es-ES" sz="2400" kern="1200" dirty="0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SPL meter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7058615"/>
                  </a:ext>
                </a:extLst>
              </a:tr>
              <a:tr h="204951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s-ES" sz="2400" kern="1200" dirty="0" err="1">
                          <a:solidFill>
                            <a:srgbClr val="C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Localization</a:t>
                      </a:r>
                      <a:r>
                        <a:rPr lang="es-ES" sz="2400" kern="12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error</a:t>
                      </a:r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b="1" dirty="0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Enforce </a:t>
                      </a:r>
                      <a:r>
                        <a:rPr lang="es-MX" sz="2400" b="1" dirty="0" err="1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alignment</a:t>
                      </a:r>
                      <a:r>
                        <a:rPr lang="es-MX" sz="2400" b="1" dirty="0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2400" dirty="0" err="1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of</a:t>
                      </a:r>
                      <a:r>
                        <a:rPr lang="es-MX" sz="24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2400" dirty="0" err="1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microphones</a:t>
                      </a:r>
                      <a:r>
                        <a:rPr lang="es-MX" sz="24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and camera.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2400" dirty="0">
                        <a:solidFill>
                          <a:srgbClr val="C00000"/>
                        </a:solidFill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2400" dirty="0" err="1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Lower</a:t>
                      </a:r>
                      <a:r>
                        <a:rPr lang="es-MX" sz="2400" dirty="0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2400" dirty="0" err="1">
                          <a:solidFill>
                            <a:srgbClr val="0070C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discrepancies</a:t>
                      </a:r>
                      <a:r>
                        <a:rPr lang="es-MX" sz="2400" dirty="0">
                          <a:solidFill>
                            <a:srgbClr val="C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2400" dirty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Times New Roman" panose="02020603050405020304" pitchFamily="18" charset="0"/>
                        </a:rPr>
                        <a:t>in sensor positions.</a:t>
                      </a:r>
                      <a:endParaRPr lang="es-ES" sz="2400" dirty="0"/>
                    </a:p>
                  </a:txBody>
                  <a:tcPr marL="137160" marR="137160" marT="137160" marB="13716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87026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077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487470E-7052-43C2-9991-B3EDB02391F9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6FBDF11-29AC-4FE0-979F-40012E699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3091886" cy="1325563"/>
          </a:xfrm>
        </p:spPr>
        <p:txBody>
          <a:bodyPr>
            <a:normAutofit/>
          </a:bodyPr>
          <a:lstStyle/>
          <a:p>
            <a:r>
              <a:rPr lang="es-ES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Conclusions</a:t>
            </a:r>
            <a:endParaRPr lang="es-ES" sz="36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CEC7266-FEC2-4CE6-BC90-54F70DD40F5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12CF09B-F857-42B1-A84B-52DCD8F776A7}"/>
              </a:ext>
            </a:extLst>
          </p:cNvPr>
          <p:cNvSpPr/>
          <p:nvPr/>
        </p:nvSpPr>
        <p:spPr>
          <a:xfrm>
            <a:off x="254000" y="1109111"/>
            <a:ext cx="11480800" cy="5563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lvl="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Acoustic cameras: to characterize unknown sound sources (location, intensity and spectrum).</a:t>
            </a:r>
          </a:p>
          <a:p>
            <a:pPr lvl="0" algn="just">
              <a:lnSpc>
                <a:spcPct val="150000"/>
              </a:lnSpc>
            </a:pPr>
            <a:endParaRPr lang="es-MX" sz="2400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imes New Roman" panose="02020603050405020304" pitchFamily="18" charset="0"/>
            </a:endParaRPr>
          </a:p>
          <a:p>
            <a:pPr marL="571500" lvl="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Current</a:t>
            </a:r>
            <a:r>
              <a:rPr lang="es-MX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prototype</a:t>
            </a:r>
            <a:r>
              <a:rPr lang="es-MX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: </a:t>
            </a:r>
            <a:r>
              <a:rPr lang="es-MX" sz="2400" b="1" dirty="0" err="1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locates</a:t>
            </a:r>
            <a:r>
              <a:rPr lang="es-MX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and </a:t>
            </a:r>
            <a:r>
              <a:rPr lang="es-MX" sz="2400" b="1" dirty="0" err="1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characterizes</a:t>
            </a:r>
            <a:r>
              <a:rPr lang="es-MX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sound</a:t>
            </a:r>
            <a:r>
              <a:rPr lang="es-MX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sources</a:t>
            </a:r>
            <a:r>
              <a:rPr lang="es-MX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(</a:t>
            </a:r>
            <a:r>
              <a:rPr lang="es-MX" sz="2400" dirty="0" err="1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asymmetry</a:t>
            </a:r>
            <a:r>
              <a:rPr lang="es-MX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, </a:t>
            </a:r>
            <a:r>
              <a:rPr lang="es-MX" sz="2400" dirty="0" err="1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narrow</a:t>
            </a:r>
            <a:r>
              <a:rPr lang="es-MX" sz="2400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frequency</a:t>
            </a:r>
            <a:r>
              <a:rPr lang="es-MX" sz="2400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range</a:t>
            </a:r>
            <a:r>
              <a:rPr lang="es-MX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,</a:t>
            </a:r>
            <a:r>
              <a:rPr lang="es-MX" sz="2400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visible </a:t>
            </a:r>
            <a:r>
              <a:rPr lang="es-MX" sz="2400" dirty="0" err="1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localization</a:t>
            </a:r>
            <a:r>
              <a:rPr lang="es-MX" sz="2400" dirty="0">
                <a:solidFill>
                  <a:srgbClr val="C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error</a:t>
            </a:r>
            <a:r>
              <a:rPr lang="es-MX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).</a:t>
            </a:r>
          </a:p>
          <a:p>
            <a:pPr lvl="0" algn="just">
              <a:lnSpc>
                <a:spcPct val="150000"/>
              </a:lnSpc>
            </a:pPr>
            <a:endParaRPr lang="es-MX" sz="2400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2400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The</a:t>
            </a:r>
            <a:r>
              <a:rPr lang="es-MX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device</a:t>
            </a:r>
            <a:r>
              <a:rPr lang="es-MX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works</a:t>
            </a:r>
            <a:r>
              <a:rPr lang="es-MX" sz="2400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best</a:t>
            </a:r>
            <a:r>
              <a:rPr lang="es-MX" sz="2400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within</a:t>
            </a:r>
            <a:r>
              <a:rPr lang="es-MX" sz="2400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a </a:t>
            </a:r>
            <a:r>
              <a:rPr lang="es-MX" sz="2400" dirty="0" err="1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distance</a:t>
            </a:r>
            <a:r>
              <a:rPr lang="es-MX" sz="2400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</a:t>
            </a:r>
            <a:r>
              <a:rPr lang="es-MX" sz="2400" dirty="0" err="1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of</a:t>
            </a:r>
            <a:r>
              <a:rPr lang="es-MX" sz="2400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0.5 - 0.8 </a:t>
            </a:r>
            <a:r>
              <a:rPr lang="es-MX" sz="2400" dirty="0" err="1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meters</a:t>
            </a:r>
            <a:r>
              <a:rPr lang="es-MX" sz="2400" dirty="0"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MX" sz="2400" dirty="0">
              <a:latin typeface="Yu Gothic UI Semibold" panose="020B0700000000000000" pitchFamily="34" charset="-128"/>
              <a:ea typeface="Yu Gothic UI Semibold" panose="020B0700000000000000" pitchFamily="34" charset="-128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An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advance</a:t>
            </a:r>
            <a:r>
              <a:rPr lang="en-US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 towards the development of an acoustic camera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has been made</a:t>
            </a:r>
            <a:r>
              <a:rPr lang="en-US" sz="2400" dirty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Times New Roman" panose="02020603050405020304" pitchFamily="18" charset="0"/>
              </a:rPr>
              <a:t>.</a:t>
            </a:r>
            <a:endParaRPr lang="es-MX" sz="2400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MX" sz="2400" dirty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6541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0515600" cy="1325563"/>
          </a:xfrm>
        </p:spPr>
        <p:txBody>
          <a:bodyPr>
            <a:normAutofit/>
          </a:bodyPr>
          <a:lstStyle/>
          <a:p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What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is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sound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?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pic>
        <p:nvPicPr>
          <p:cNvPr id="3" name="soundwhat">
            <a:hlinkClick r:id="" action="ppaction://media"/>
            <a:extLst>
              <a:ext uri="{FF2B5EF4-FFF2-40B4-BE49-F238E27FC236}">
                <a16:creationId xmlns:a16="http://schemas.microsoft.com/office/drawing/2014/main" id="{BF51CA8E-097F-4A3A-85AA-DA09E6137D5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4677" end="1363"/>
                </p14:media>
              </p:ext>
            </p:extLst>
          </p:nvPr>
        </p:nvPicPr>
        <p:blipFill rotWithShape="1">
          <a:blip r:embed="rId6"/>
          <a:srcRect b="1037"/>
          <a:stretch>
            <a:fillRect/>
          </a:stretch>
        </p:blipFill>
        <p:spPr>
          <a:xfrm>
            <a:off x="2486932" y="1312311"/>
            <a:ext cx="7218136" cy="52481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7FCFC47-3758-4C3E-A849-FFF8BF2B6318}"/>
              </a:ext>
            </a:extLst>
          </p:cNvPr>
          <p:cNvSpPr txBox="1"/>
          <p:nvPr/>
        </p:nvSpPr>
        <p:spPr>
          <a:xfrm>
            <a:off x="9705068" y="5814226"/>
            <a:ext cx="3042629" cy="413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20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gpd.com</a:t>
            </a:r>
          </a:p>
        </p:txBody>
      </p:sp>
    </p:spTree>
    <p:extLst>
      <p:ext uri="{BB962C8B-B14F-4D97-AF65-F5344CB8AC3E}">
        <p14:creationId xmlns:p14="http://schemas.microsoft.com/office/powerpoint/2010/main" val="273049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A06ADA-CE43-4E2B-B855-27DDE2533ADD}"/>
              </a:ext>
            </a:extLst>
          </p:cNvPr>
          <p:cNvGrpSpPr/>
          <p:nvPr/>
        </p:nvGrpSpPr>
        <p:grpSpPr>
          <a:xfrm>
            <a:off x="-28330" y="6262373"/>
            <a:ext cx="12220330" cy="637015"/>
            <a:chOff x="-28330" y="6249121"/>
            <a:chExt cx="12220330" cy="637015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829B015-C765-41B7-A5F2-50640B4BA55F}"/>
                </a:ext>
              </a:extLst>
            </p:cNvPr>
            <p:cNvSpPr/>
            <p:nvPr/>
          </p:nvSpPr>
          <p:spPr>
            <a:xfrm>
              <a:off x="-28330" y="6249121"/>
              <a:ext cx="12220330" cy="63701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rPr>
                <a:t> </a:t>
              </a:r>
            </a:p>
          </p:txBody>
        </p:sp>
        <p:pic>
          <p:nvPicPr>
            <p:cNvPr id="7" name="Picture 6" descr="C:\Users\Lino P\Pictures\153920601228640774.png">
              <a:extLst>
                <a:ext uri="{FF2B5EF4-FFF2-40B4-BE49-F238E27FC236}">
                  <a16:creationId xmlns:a16="http://schemas.microsoft.com/office/drawing/2014/main" id="{EC3898B5-6334-4BD8-846B-8915CD64FF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706" r="45030"/>
            <a:stretch/>
          </p:blipFill>
          <p:spPr bwMode="auto">
            <a:xfrm>
              <a:off x="-11426" y="6357076"/>
              <a:ext cx="1641444" cy="528476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422751"/>
            <a:ext cx="12220330" cy="1325563"/>
          </a:xfrm>
        </p:spPr>
        <p:txBody>
          <a:bodyPr>
            <a:normAutofit/>
          </a:bodyPr>
          <a:lstStyle/>
          <a:p>
            <a:pPr algn="ctr"/>
            <a:r>
              <a:rPr lang="es-ES" sz="5400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Thanks</a:t>
            </a:r>
            <a:r>
              <a:rPr lang="es-ES" sz="5400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5400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for</a:t>
            </a:r>
            <a:r>
              <a:rPr lang="es-ES" sz="5400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5400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your</a:t>
            </a:r>
            <a:r>
              <a:rPr lang="es-ES" sz="5400" i="1" dirty="0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sz="5400" i="1" dirty="0" err="1"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attention</a:t>
            </a:r>
            <a:endParaRPr lang="es-ES" sz="5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909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22419F-9130-441E-BA97-882C79F25C32}"/>
              </a:ext>
            </a:extLst>
          </p:cNvPr>
          <p:cNvSpPr/>
          <p:nvPr/>
        </p:nvSpPr>
        <p:spPr>
          <a:xfrm>
            <a:off x="-26504" y="-13251"/>
            <a:ext cx="12254946" cy="72445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s-MX" sz="3600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References</a:t>
            </a:r>
            <a:endParaRPr lang="es-MX" sz="3600" i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8"/>
              <a:cs typeface="Arial" panose="020B06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07909E4-5D69-4CBF-A688-B6EDCA55B90B}"/>
              </a:ext>
            </a:extLst>
          </p:cNvPr>
          <p:cNvSpPr/>
          <p:nvPr/>
        </p:nvSpPr>
        <p:spPr>
          <a:xfrm>
            <a:off x="195943" y="1041000"/>
            <a:ext cx="11800114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457200" algn="just"/>
            <a:r>
              <a:rPr lang="en-US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Aldeman</a:t>
            </a:r>
            <a:r>
              <a:rPr lang="en-US" dirty="0">
                <a:latin typeface="Bahnschrift" panose="020B0502040204020203" pitchFamily="34" charset="0"/>
                <a:cs typeface="Times New Roman" panose="02020603050405020304" pitchFamily="18" charset="0"/>
              </a:rPr>
              <a:t>, M., &amp; Raman, G. (2018). Effects of array scaling and advanced beamforming algorithms on the angular 	resolution of microphone array systems. Applied Acoustics, 132(November 2017), 58–81. 	https://doi.org/10.1016/j.apacoust.2017.11.009</a:t>
            </a:r>
            <a:endParaRPr lang="es-ES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indent="-457200" algn="just"/>
            <a:endParaRPr lang="en-US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indent="-457200" algn="just"/>
            <a:r>
              <a:rPr lang="en-US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Chiariotti</a:t>
            </a:r>
            <a:r>
              <a:rPr lang="en-US" dirty="0">
                <a:latin typeface="Bahnschrift" panose="020B0502040204020203" pitchFamily="34" charset="0"/>
                <a:cs typeface="Times New Roman" panose="02020603050405020304" pitchFamily="18" charset="0"/>
              </a:rPr>
              <a:t>, P., </a:t>
            </a:r>
            <a:r>
              <a:rPr lang="en-US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Martarelli</a:t>
            </a:r>
            <a:r>
              <a:rPr lang="en-US" dirty="0">
                <a:latin typeface="Bahnschrift" panose="020B0502040204020203" pitchFamily="34" charset="0"/>
                <a:cs typeface="Times New Roman" panose="02020603050405020304" pitchFamily="18" charset="0"/>
              </a:rPr>
              <a:t>, M., &amp; </a:t>
            </a:r>
            <a:r>
              <a:rPr lang="en-US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Castellini</a:t>
            </a:r>
            <a:r>
              <a:rPr lang="en-US" dirty="0">
                <a:latin typeface="Bahnschrift" panose="020B0502040204020203" pitchFamily="34" charset="0"/>
                <a:cs typeface="Times New Roman" panose="02020603050405020304" pitchFamily="18" charset="0"/>
              </a:rPr>
              <a:t>, P. (2019). Acoustic beamforming for noise source localization – Reviews, 	methodology and applications. Mechanical Systems and Signal Processing, 120, 422–448. 	https://doi.org/10.1016/j.ymssp.2018.09.019</a:t>
            </a:r>
            <a:endParaRPr lang="es-ES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indent="-457200" algn="just"/>
            <a:endParaRPr lang="en-US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indent="-457200" algn="just"/>
            <a:r>
              <a:rPr lang="en-US" dirty="0">
                <a:latin typeface="Bahnschrift" panose="020B0502040204020203" pitchFamily="34" charset="0"/>
                <a:cs typeface="Times New Roman" panose="02020603050405020304" pitchFamily="18" charset="0"/>
              </a:rPr>
              <a:t>Orman, M., </a:t>
            </a:r>
            <a:r>
              <a:rPr lang="en-US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Rzeszucinski</a:t>
            </a:r>
            <a:r>
              <a:rPr lang="en-US" dirty="0">
                <a:latin typeface="Bahnschrift" panose="020B0502040204020203" pitchFamily="34" charset="0"/>
                <a:cs typeface="Times New Roman" panose="02020603050405020304" pitchFamily="18" charset="0"/>
              </a:rPr>
              <a:t>, P., &amp; Pinto, C. T. (2014). 3D printed acoustic camera for electric motor diagnostics. (</a:t>
            </a:r>
            <a:r>
              <a:rPr lang="en-US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Icaicte</a:t>
            </a:r>
            <a:r>
              <a:rPr lang="en-US" dirty="0">
                <a:latin typeface="Bahnschrift" panose="020B0502040204020203" pitchFamily="34" charset="0"/>
                <a:cs typeface="Times New Roman" panose="02020603050405020304" pitchFamily="18" charset="0"/>
              </a:rPr>
              <a:t>), 	43–47. </a:t>
            </a:r>
            <a:r>
              <a:rPr lang="en-US" dirty="0">
                <a:latin typeface="Bahnschrift" panose="020B0502040204020203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https://doi.org/10.2991/icaicte-14.2014.10</a:t>
            </a:r>
            <a:endParaRPr lang="en-US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indent="-457200" algn="just"/>
            <a:endParaRPr lang="es-ES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indent="-457200" algn="just"/>
            <a:r>
              <a:rPr lang="en-US" dirty="0">
                <a:latin typeface="Bahnschrift" panose="020B0502040204020203" pitchFamily="34" charset="0"/>
                <a:cs typeface="Times New Roman" panose="02020603050405020304" pitchFamily="18" charset="0"/>
              </a:rPr>
              <a:t>Ortiz, N. M., Barré, S., &amp; </a:t>
            </a:r>
            <a:r>
              <a:rPr lang="en-US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Vonrhein</a:t>
            </a:r>
            <a:r>
              <a:rPr lang="en-US" dirty="0">
                <a:latin typeface="Bahnschrift" panose="020B0502040204020203" pitchFamily="34" charset="0"/>
                <a:cs typeface="Times New Roman" panose="02020603050405020304" pitchFamily="18" charset="0"/>
              </a:rPr>
              <a:t>, B. (2015). The acoustic camera as a valid tool to gain additional information over 	traditional methods in architectural acoustics. </a:t>
            </a:r>
            <a:r>
              <a:rPr lang="es-ES_tradnl" dirty="0">
                <a:latin typeface="Bahnschrift" panose="020B0502040204020203" pitchFamily="34" charset="0"/>
                <a:cs typeface="Times New Roman" panose="02020603050405020304" pitchFamily="18" charset="0"/>
              </a:rPr>
              <a:t>Energy </a:t>
            </a:r>
            <a:r>
              <a:rPr lang="es-ES_tradnl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Procedia</a:t>
            </a:r>
            <a:r>
              <a:rPr lang="es-ES_tradnl" dirty="0">
                <a:latin typeface="Bahnschrift" panose="020B0502040204020203" pitchFamily="34" charset="0"/>
                <a:cs typeface="Times New Roman" panose="02020603050405020304" pitchFamily="18" charset="0"/>
              </a:rPr>
              <a:t>, 78, 122–127. 	https://doi.org/10.1016/j.egypro.2015.11.126</a:t>
            </a:r>
            <a:endParaRPr lang="es-ES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304800" indent="-457200" algn="just"/>
            <a:endParaRPr lang="es-ES_tradnl" dirty="0">
              <a:latin typeface="Bahnschrift" panose="020B0502040204020203" pitchFamily="34" charset="0"/>
              <a:cs typeface="Times New Roman" panose="02020603050405020304" pitchFamily="18" charset="0"/>
            </a:endParaRPr>
          </a:p>
          <a:p>
            <a:pPr marL="304800" indent="-457200" algn="just"/>
            <a:r>
              <a:rPr lang="es-ES_tradnl" dirty="0">
                <a:latin typeface="Bahnschrift" panose="020B0502040204020203" pitchFamily="34" charset="0"/>
                <a:cs typeface="Times New Roman" panose="02020603050405020304" pitchFamily="18" charset="0"/>
              </a:rPr>
              <a:t>Prime, Z., &amp; </a:t>
            </a:r>
            <a:r>
              <a:rPr lang="es-ES_tradnl" dirty="0" err="1">
                <a:latin typeface="Bahnschrift" panose="020B0502040204020203" pitchFamily="34" charset="0"/>
                <a:cs typeface="Times New Roman" panose="02020603050405020304" pitchFamily="18" charset="0"/>
              </a:rPr>
              <a:t>Doolan</a:t>
            </a:r>
            <a:r>
              <a:rPr lang="es-ES_tradnl" dirty="0">
                <a:latin typeface="Bahnschrift" panose="020B0502040204020203" pitchFamily="34" charset="0"/>
                <a:cs typeface="Times New Roman" panose="02020603050405020304" pitchFamily="18" charset="0"/>
              </a:rPr>
              <a:t>, C. (2013). </a:t>
            </a:r>
            <a:r>
              <a:rPr lang="en-US" i="1" dirty="0">
                <a:latin typeface="Bahnschrift" panose="020B0502040204020203" pitchFamily="34" charset="0"/>
                <a:cs typeface="Times New Roman" panose="02020603050405020304" pitchFamily="18" charset="0"/>
              </a:rPr>
              <a:t>A comparison of popular beamforming arrays</a:t>
            </a:r>
            <a:r>
              <a:rPr lang="en-US" dirty="0">
                <a:latin typeface="Bahnschrift" panose="020B0502040204020203" pitchFamily="34" charset="0"/>
                <a:cs typeface="Times New Roman" panose="02020603050405020304" pitchFamily="18" charset="0"/>
              </a:rPr>
              <a:t>. (November), 1–7.</a:t>
            </a:r>
          </a:p>
          <a:p>
            <a:pPr marL="304800" indent="-457200" algn="just"/>
            <a:endParaRPr lang="en-US" dirty="0">
              <a:latin typeface="Bahnschrift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04800" indent="-457200" algn="just">
              <a:spcAft>
                <a:spcPts val="0"/>
              </a:spcAft>
            </a:pPr>
            <a:r>
              <a:rPr lang="en-US" dirty="0" err="1"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Sarradj</a:t>
            </a:r>
            <a:r>
              <a:rPr lang="en-US" dirty="0"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E., &amp; Herold, G. (2017). A Python framework for microphone array data processing. </a:t>
            </a:r>
            <a:r>
              <a:rPr lang="en-US" i="1" dirty="0"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Applied Acoustics</a:t>
            </a:r>
            <a:r>
              <a:rPr lang="en-US" dirty="0"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116</a:t>
            </a:r>
            <a:r>
              <a:rPr lang="en-US" dirty="0">
                <a:latin typeface="Bahnschrift" panose="020B0502040204020203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	50–58. https://doi.org/10.1016/j.apacoust.2016.09.015</a:t>
            </a:r>
            <a:endParaRPr lang="es-ES" dirty="0">
              <a:latin typeface="Bahnschrift" panose="020B0502040204020203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82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0515600" cy="1325563"/>
          </a:xfrm>
        </p:spPr>
        <p:txBody>
          <a:bodyPr>
            <a:normAutofit/>
          </a:bodyPr>
          <a:lstStyle/>
          <a:p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How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is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it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measured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?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C1F7AB-B75D-4433-92F8-7A462A94D016}"/>
                  </a:ext>
                </a:extLst>
              </p:cNvPr>
              <p:cNvSpPr/>
              <p:nvPr/>
            </p:nvSpPr>
            <p:spPr>
              <a:xfrm>
                <a:off x="328377" y="2595565"/>
                <a:ext cx="6588214" cy="27649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s-ES" sz="280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</a:rPr>
                      <m:t>𝑆𝑃𝐿</m:t>
                    </m:r>
                    <m:r>
                      <a:rPr lang="es-ES" sz="280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</a:rPr>
                      <m:t> =20∗</m:t>
                    </m:r>
                    <m:func>
                      <m:funcPr>
                        <m:ctrlPr>
                          <a:rPr lang="es-ES" sz="2800" b="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sz="2800" b="0" i="0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s-ES" sz="2800" b="0" i="1" dirty="0" smtClean="0">
                                <a:latin typeface="Cambria Math" panose="02040503050406030204" pitchFamily="18" charset="0"/>
                                <a:ea typeface="Arial Unicode MS" panose="020B0604020202020204" pitchFamily="34" charset="-128"/>
                              </a:rPr>
                            </m:ctrlPr>
                          </m:dPr>
                          <m:e>
                            <m:r>
                              <a:rPr lang="es-ES" sz="2800" b="1" i="1" dirty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Arial Unicode MS" panose="020B0604020202020204" pitchFamily="34" charset="-128"/>
                              </a:rPr>
                              <m:t>𝑷𝒆</m:t>
                            </m:r>
                            <m:r>
                              <a:rPr lang="es-ES" sz="2800" b="0" i="1" dirty="0" smtClean="0">
                                <a:latin typeface="Cambria Math" panose="02040503050406030204" pitchFamily="18" charset="0"/>
                                <a:ea typeface="Arial Unicode MS" panose="020B0604020202020204" pitchFamily="34" charset="-128"/>
                              </a:rPr>
                              <m:t>/</m:t>
                            </m:r>
                            <m:sSub>
                              <m:sSubPr>
                                <m:ctrlPr>
                                  <a:rPr lang="es-ES" sz="2800" b="0" i="1" dirty="0" smtClean="0">
                                    <a:latin typeface="Cambria Math" panose="02040503050406030204" pitchFamily="18" charset="0"/>
                                    <a:ea typeface="Arial Unicode MS" panose="020B0604020202020204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s-ES" sz="2800" b="0" i="1" dirty="0" smtClean="0">
                                    <a:latin typeface="Cambria Math" panose="02040503050406030204" pitchFamily="18" charset="0"/>
                                    <a:ea typeface="Arial Unicode MS" panose="020B0604020202020204" pitchFamily="34" charset="-128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s-ES" sz="2800" b="0" i="1" dirty="0" smtClean="0">
                                    <a:latin typeface="Cambria Math" panose="02040503050406030204" pitchFamily="18" charset="0"/>
                                    <a:ea typeface="Arial Unicode MS" panose="020B0604020202020204" pitchFamily="34" charset="-128"/>
                                  </a:rPr>
                                  <m:t>𝑟𝑒𝑓</m:t>
                                </m:r>
                              </m:sub>
                            </m:sSub>
                          </m:e>
                        </m:d>
                        <m:r>
                          <a:rPr lang="es-ES" sz="2800" b="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  <m:t> </m:t>
                        </m:r>
                        <m:r>
                          <a:rPr lang="es-ES" sz="2800" b="1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  <m:t>[</m:t>
                        </m:r>
                        <m:r>
                          <a:rPr lang="es-ES" sz="2800" b="1" i="0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  <m:t>𝐝𝐁</m:t>
                        </m:r>
                        <m:r>
                          <a:rPr lang="es-ES" sz="2800" b="1" i="0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  <m:t> </m:t>
                        </m:r>
                        <m:r>
                          <a:rPr lang="es-ES" sz="2800" b="1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  <m:t>𝒓𝒆</m:t>
                        </m:r>
                        <m:sSub>
                          <m:sSubPr>
                            <m:ctrlPr>
                              <a:rPr lang="es-ES" sz="2800" b="1" i="1" dirty="0">
                                <a:latin typeface="Cambria Math" panose="02040503050406030204" pitchFamily="18" charset="0"/>
                                <a:ea typeface="Arial Unicode MS" panose="020B0604020202020204" pitchFamily="34" charset="-128"/>
                              </a:rPr>
                            </m:ctrlPr>
                          </m:sSubPr>
                          <m:e>
                            <m:r>
                              <a:rPr lang="es-ES" sz="2800" b="1" i="1" dirty="0" smtClean="0">
                                <a:latin typeface="Cambria Math" panose="02040503050406030204" pitchFamily="18" charset="0"/>
                                <a:ea typeface="Arial Unicode MS" panose="020B0604020202020204" pitchFamily="34" charset="-128"/>
                              </a:rPr>
                              <m:t> </m:t>
                            </m:r>
                            <m:r>
                              <a:rPr lang="es-ES" sz="2800" b="1" i="1" dirty="0">
                                <a:latin typeface="Cambria Math" panose="02040503050406030204" pitchFamily="18" charset="0"/>
                                <a:ea typeface="Arial Unicode MS" panose="020B0604020202020204" pitchFamily="34" charset="-128"/>
                              </a:rPr>
                              <m:t>𝑷</m:t>
                            </m:r>
                          </m:e>
                          <m:sub>
                            <m:r>
                              <a:rPr lang="es-ES" sz="2800" b="1" i="1" dirty="0">
                                <a:latin typeface="Cambria Math" panose="02040503050406030204" pitchFamily="18" charset="0"/>
                                <a:ea typeface="Arial Unicode MS" panose="020B0604020202020204" pitchFamily="34" charset="-128"/>
                              </a:rPr>
                              <m:t>𝒓𝒆𝒇</m:t>
                            </m:r>
                          </m:sub>
                        </m:sSub>
                        <m:r>
                          <a:rPr lang="es-ES" sz="2800" b="1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  <m:t>]</m:t>
                        </m:r>
                      </m:e>
                    </m:func>
                  </m:oMath>
                </a14:m>
                <a:endParaRPr lang="es-ES" sz="2800" b="0" i="1" dirty="0">
                  <a:latin typeface="Cambria Math" panose="02040503050406030204" pitchFamily="18" charset="0"/>
                  <a:ea typeface="Arial Unicode MS" panose="020B0604020202020204" pitchFamily="34" charset="-128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 dirty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lang="es-ES" sz="2800" i="1" dirty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  <m:t>𝑃</m:t>
                        </m:r>
                      </m:e>
                      <m:sub>
                        <m:r>
                          <a:rPr lang="es-ES" sz="2800" i="1" dirty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  <m:t>𝑟𝑒𝑓</m:t>
                        </m:r>
                      </m:sub>
                    </m:sSub>
                    <m:r>
                      <a:rPr lang="es-ES" sz="28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</a:rPr>
                      <m:t>=20 </m:t>
                    </m:r>
                    <m:r>
                      <a:rPr lang="es-E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s-E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𝑃𝑎</m:t>
                    </m:r>
                  </m:oMath>
                </a14:m>
                <a:endParaRPr lang="es-ES" sz="2800" b="0" dirty="0">
                  <a:latin typeface="Bahnschrift" panose="020B0502040204020203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sz="2800" i="1" dirty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</m:ctrlPr>
                      </m:sSubPr>
                      <m:e>
                        <m:r>
                          <a:rPr lang="es-ES" sz="2800" i="1" dirty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  <m:t>𝑃</m:t>
                        </m:r>
                      </m:e>
                      <m:sub>
                        <m:r>
                          <a:rPr lang="es-ES" sz="2800" b="0" i="1" dirty="0" smtClean="0">
                            <a:latin typeface="Cambria Math" panose="02040503050406030204" pitchFamily="18" charset="0"/>
                            <a:ea typeface="Arial Unicode MS" panose="020B0604020202020204" pitchFamily="34" charset="-128"/>
                          </a:rPr>
                          <m:t>𝑒</m:t>
                        </m:r>
                      </m:sub>
                    </m:sSub>
                    <m:r>
                      <a:rPr lang="es-ES" sz="2800" b="0" i="1" dirty="0" smtClean="0">
                        <a:latin typeface="Cambria Math" panose="02040503050406030204" pitchFamily="18" charset="0"/>
                        <a:ea typeface="Arial Unicode MS" panose="020B0604020202020204" pitchFamily="34" charset="-128"/>
                      </a:rPr>
                      <m:t> :</m:t>
                    </m:r>
                  </m:oMath>
                </a14:m>
                <a:r>
                  <a:rPr lang="es-ES" sz="2800" dirty="0">
                    <a:latin typeface="Bahnschrift" panose="020B0502040204020203" pitchFamily="34" charset="0"/>
                    <a:ea typeface="Cambria Math" panose="02040503050406030204" pitchFamily="18" charset="0"/>
                  </a:rPr>
                  <a:t> measured pressure of </a:t>
                </a:r>
                <a:r>
                  <a:rPr lang="es-ES" sz="2800" dirty="0" err="1">
                    <a:latin typeface="Bahnschrift" panose="020B0502040204020203" pitchFamily="34" charset="0"/>
                    <a:ea typeface="Cambria Math" panose="02040503050406030204" pitchFamily="18" charset="0"/>
                  </a:rPr>
                  <a:t>soundwave</a:t>
                </a:r>
                <a:endParaRPr lang="es-ES" sz="2800" dirty="0"/>
              </a:p>
            </p:txBody>
          </p:sp>
        </mc:Choice>
        <mc:Fallback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7C1F7AB-B75D-4433-92F8-7A462A94D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377" y="2595565"/>
                <a:ext cx="6588214" cy="2764988"/>
              </a:xfrm>
              <a:prstGeom prst="rect">
                <a:avLst/>
              </a:prstGeom>
              <a:blipFill>
                <a:blip r:embed="rId4"/>
                <a:stretch>
                  <a:fillRect r="-740" b="-4857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DDB164CF-7989-42D1-B4BF-A7B675983F3A}"/>
              </a:ext>
            </a:extLst>
          </p:cNvPr>
          <p:cNvSpPr/>
          <p:nvPr/>
        </p:nvSpPr>
        <p:spPr>
          <a:xfrm>
            <a:off x="328377" y="1579972"/>
            <a:ext cx="450475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36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Sound</a:t>
            </a:r>
            <a:r>
              <a:rPr lang="es-ES" sz="36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sz="36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pressure</a:t>
            </a:r>
            <a:r>
              <a:rPr lang="es-ES" sz="36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sz="36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level</a:t>
            </a:r>
            <a:endParaRPr lang="es-ES" sz="36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4559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4576990-2B7A-455B-B5B0-36B184C4462A}"/>
              </a:ext>
            </a:extLst>
          </p:cNvPr>
          <p:cNvGrpSpPr/>
          <p:nvPr/>
        </p:nvGrpSpPr>
        <p:grpSpPr>
          <a:xfrm>
            <a:off x="394034" y="1581547"/>
            <a:ext cx="11842037" cy="4064510"/>
            <a:chOff x="394034" y="1581547"/>
            <a:chExt cx="11842037" cy="40645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8F0268B-A823-460B-B07D-A164C3946843}"/>
                </a:ext>
              </a:extLst>
            </p:cNvPr>
            <p:cNvGrpSpPr/>
            <p:nvPr/>
          </p:nvGrpSpPr>
          <p:grpSpPr>
            <a:xfrm>
              <a:off x="394034" y="1596981"/>
              <a:ext cx="6195451" cy="4049076"/>
              <a:chOff x="538348" y="1281396"/>
              <a:chExt cx="5697043" cy="3915398"/>
            </a:xfrm>
          </p:grpSpPr>
          <p:pic>
            <p:nvPicPr>
              <p:cNvPr id="19" name="Picture 18" descr="A picture containing indoor, building, person&#10;&#10;Description automatically generated">
                <a:extLst>
                  <a:ext uri="{FF2B5EF4-FFF2-40B4-BE49-F238E27FC236}">
                    <a16:creationId xmlns:a16="http://schemas.microsoft.com/office/drawing/2014/main" id="{BF99FCAE-73A1-49B1-8679-A2F00F904B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8348" y="1281396"/>
                <a:ext cx="5143500" cy="3857625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48012AE-84C0-4A2F-BB58-787C70444376}"/>
                  </a:ext>
                </a:extLst>
              </p:cNvPr>
              <p:cNvSpPr txBox="1"/>
              <p:nvPr/>
            </p:nvSpPr>
            <p:spPr>
              <a:xfrm>
                <a:off x="3437534" y="4796684"/>
                <a:ext cx="279785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ES" sz="2000" b="1" i="1" dirty="0" err="1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Source</a:t>
                </a:r>
                <a:r>
                  <a:rPr lang="es-ES" sz="2000" b="1" i="1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</a:rPr>
                  <a:t>: Boels.it</a:t>
                </a:r>
              </a:p>
            </p:txBody>
          </p:sp>
        </p:grpSp>
        <p:pic>
          <p:nvPicPr>
            <p:cNvPr id="17" name="Picture 16" descr="A person sitting in a parking lot&#10;&#10;Description automatically generated">
              <a:extLst>
                <a:ext uri="{FF2B5EF4-FFF2-40B4-BE49-F238E27FC236}">
                  <a16:creationId xmlns:a16="http://schemas.microsoft.com/office/drawing/2014/main" id="{27E1FE3E-2044-4FDE-A72F-7107E12159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21"/>
            <a:stretch/>
          </p:blipFill>
          <p:spPr>
            <a:xfrm>
              <a:off x="6473370" y="1581547"/>
              <a:ext cx="5217224" cy="400476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53E8EC7-5501-4B76-AD49-7091E5EA2D23}"/>
                </a:ext>
              </a:extLst>
            </p:cNvPr>
            <p:cNvSpPr txBox="1"/>
            <p:nvPr/>
          </p:nvSpPr>
          <p:spPr>
            <a:xfrm>
              <a:off x="9193442" y="5202386"/>
              <a:ext cx="3042629" cy="4137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 i="1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Source</a:t>
              </a:r>
              <a:r>
                <a:rPr lang="es-ES" sz="2000" b="1" i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: gpd.com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0515600" cy="1325563"/>
          </a:xfrm>
        </p:spPr>
        <p:txBody>
          <a:bodyPr>
            <a:normAutofit/>
          </a:bodyPr>
          <a:lstStyle/>
          <a:p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How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is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it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measured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?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867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erson wearing glasses&#10;&#10;Description automatically generated">
            <a:extLst>
              <a:ext uri="{FF2B5EF4-FFF2-40B4-BE49-F238E27FC236}">
                <a16:creationId xmlns:a16="http://schemas.microsoft.com/office/drawing/2014/main" id="{90F6184E-5169-4C26-A82A-70EB25ADB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7100"/>
            <a:ext cx="7750627" cy="676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4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0515600" cy="1325563"/>
          </a:xfrm>
        </p:spPr>
        <p:txBody>
          <a:bodyPr>
            <a:normAutofit/>
          </a:bodyPr>
          <a:lstStyle/>
          <a:p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Acoustic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cameras produce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acoustic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maps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F8CEA1-A92A-4FB4-A34A-C01EA3D975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42"/>
          <a:stretch/>
        </p:blipFill>
        <p:spPr>
          <a:xfrm>
            <a:off x="72736" y="2226224"/>
            <a:ext cx="6233073" cy="3609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75EC56-5920-4FEA-B5A1-BE179F34CBE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670"/>
          <a:stretch/>
        </p:blipFill>
        <p:spPr>
          <a:xfrm>
            <a:off x="6977646" y="1918634"/>
            <a:ext cx="4978401" cy="41473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E94B21A-E6F0-403D-87D7-90823DFC0350}"/>
              </a:ext>
            </a:extLst>
          </p:cNvPr>
          <p:cNvSpPr txBox="1">
            <a:spLocks/>
          </p:cNvSpPr>
          <p:nvPr/>
        </p:nvSpPr>
        <p:spPr>
          <a:xfrm>
            <a:off x="6525655" y="1191487"/>
            <a:ext cx="5507342" cy="9811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s-ES" sz="28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Location</a:t>
            </a:r>
            <a:r>
              <a:rPr lang="es-ES" sz="28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, </a:t>
            </a:r>
            <a:r>
              <a:rPr lang="es-ES" sz="28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strength</a:t>
            </a:r>
            <a:r>
              <a:rPr lang="es-ES" sz="28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&amp; </a:t>
            </a:r>
            <a:r>
              <a:rPr lang="es-ES" sz="28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spectrum</a:t>
            </a:r>
            <a:endParaRPr lang="es-ES" sz="28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1BDFF2-A161-4131-9831-CF1718B188FC}"/>
              </a:ext>
            </a:extLst>
          </p:cNvPr>
          <p:cNvSpPr txBox="1"/>
          <p:nvPr/>
        </p:nvSpPr>
        <p:spPr>
          <a:xfrm>
            <a:off x="4288345" y="5373870"/>
            <a:ext cx="221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i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2400" b="1" i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GFAI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2F8A95-E0FB-4CA4-B3C8-8658FECBA096}"/>
              </a:ext>
            </a:extLst>
          </p:cNvPr>
          <p:cNvSpPr txBox="1"/>
          <p:nvPr/>
        </p:nvSpPr>
        <p:spPr>
          <a:xfrm>
            <a:off x="9929596" y="5604316"/>
            <a:ext cx="22179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2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GFAI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BEAC017-2F6C-4054-AC90-E43BB7579647}"/>
              </a:ext>
            </a:extLst>
          </p:cNvPr>
          <p:cNvCxnSpPr>
            <a:cxnSpLocks/>
          </p:cNvCxnSpPr>
          <p:nvPr/>
        </p:nvCxnSpPr>
        <p:spPr>
          <a:xfrm>
            <a:off x="1676400" y="1708122"/>
            <a:ext cx="2528907" cy="1339878"/>
          </a:xfrm>
          <a:prstGeom prst="line">
            <a:avLst/>
          </a:prstGeom>
          <a:ln w="76200">
            <a:solidFill>
              <a:srgbClr val="FF00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5EC61E0-8854-4D05-88B7-684FC144CDBD}"/>
              </a:ext>
            </a:extLst>
          </p:cNvPr>
          <p:cNvCxnSpPr>
            <a:cxnSpLocks/>
          </p:cNvCxnSpPr>
          <p:nvPr/>
        </p:nvCxnSpPr>
        <p:spPr>
          <a:xfrm>
            <a:off x="5096733" y="1832721"/>
            <a:ext cx="0" cy="1447508"/>
          </a:xfrm>
          <a:prstGeom prst="line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6C9A513-837E-495E-B1BA-296EF748873D}"/>
              </a:ext>
            </a:extLst>
          </p:cNvPr>
          <p:cNvCxnSpPr>
            <a:cxnSpLocks/>
          </p:cNvCxnSpPr>
          <p:nvPr/>
        </p:nvCxnSpPr>
        <p:spPr>
          <a:xfrm flipH="1" flipV="1">
            <a:off x="2408975" y="4847771"/>
            <a:ext cx="1001882" cy="1399198"/>
          </a:xfrm>
          <a:prstGeom prst="line">
            <a:avLst/>
          </a:prstGeom>
          <a:ln w="76200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DF5B8EF-5438-4819-8AD6-3764C7B1D44F}"/>
              </a:ext>
            </a:extLst>
          </p:cNvPr>
          <p:cNvSpPr/>
          <p:nvPr/>
        </p:nvSpPr>
        <p:spPr>
          <a:xfrm>
            <a:off x="187317" y="1210710"/>
            <a:ext cx="3411347" cy="7464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 err="1">
                <a:solidFill>
                  <a:schemeClr val="tx1"/>
                </a:solidFill>
                <a:latin typeface="Bahnschrift" panose="020B0502040204020203" pitchFamily="34" charset="0"/>
                <a:ea typeface="Arial Unicode MS" panose="020B0604020202020204" pitchFamily="34" charset="-128"/>
              </a:rPr>
              <a:t>Microphone</a:t>
            </a:r>
            <a:r>
              <a:rPr lang="es-ES" sz="2800" b="1" dirty="0">
                <a:solidFill>
                  <a:schemeClr val="tx1"/>
                </a:solidFill>
                <a:latin typeface="Bahnschrift" panose="020B0502040204020203" pitchFamily="34" charset="0"/>
                <a:ea typeface="Arial Unicode MS" panose="020B0604020202020204" pitchFamily="34" charset="-128"/>
              </a:rPr>
              <a:t> array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40FC35F-E1D2-4B47-9D52-BE06CE932C55}"/>
              </a:ext>
            </a:extLst>
          </p:cNvPr>
          <p:cNvSpPr/>
          <p:nvPr/>
        </p:nvSpPr>
        <p:spPr>
          <a:xfrm>
            <a:off x="3907857" y="1210709"/>
            <a:ext cx="2359780" cy="7464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  <a:latin typeface="Bahnschrift" panose="020B0502040204020203" pitchFamily="34" charset="0"/>
                <a:ea typeface="Arial Unicode MS" panose="020B0604020202020204" pitchFamily="34" charset="-128"/>
              </a:rPr>
              <a:t>Digital Cam.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C4886FD-DC61-4EF9-B1B6-7B3EF6AE2D94}"/>
              </a:ext>
            </a:extLst>
          </p:cNvPr>
          <p:cNvSpPr/>
          <p:nvPr/>
        </p:nvSpPr>
        <p:spPr>
          <a:xfrm>
            <a:off x="2193464" y="5980388"/>
            <a:ext cx="4074173" cy="7464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b="1" dirty="0">
                <a:solidFill>
                  <a:schemeClr val="tx1"/>
                </a:solidFill>
                <a:latin typeface="Bahnschrift" panose="020B0502040204020203" pitchFamily="34" charset="0"/>
                <a:ea typeface="Arial Unicode MS" panose="020B0604020202020204" pitchFamily="34" charset="-128"/>
              </a:rPr>
              <a:t>Processing Software</a:t>
            </a:r>
          </a:p>
        </p:txBody>
      </p:sp>
    </p:spTree>
    <p:extLst>
      <p:ext uri="{BB962C8B-B14F-4D97-AF65-F5344CB8AC3E}">
        <p14:creationId xmlns:p14="http://schemas.microsoft.com/office/powerpoint/2010/main" val="3882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C1CA79B-BEC2-41FF-B31E-ABAF715C82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00" y="2132893"/>
            <a:ext cx="3508177" cy="2897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A87E1E-1147-4CFA-BAE7-2602CCC9A81F}"/>
              </a:ext>
            </a:extLst>
          </p:cNvPr>
          <p:cNvSpPr/>
          <p:nvPr/>
        </p:nvSpPr>
        <p:spPr>
          <a:xfrm>
            <a:off x="-26504" y="-13252"/>
            <a:ext cx="12254946" cy="112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s-MX" sz="110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A0F69-0802-4CBF-88AF-3AFE60A1CA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4853"/>
            <a:ext cx="10515600" cy="1325563"/>
          </a:xfrm>
        </p:spPr>
        <p:txBody>
          <a:bodyPr>
            <a:normAutofit/>
          </a:bodyPr>
          <a:lstStyle/>
          <a:p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Acoustic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maps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are of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great</a:t>
            </a:r>
            <a:r>
              <a:rPr lang="es-ES" i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 </a:t>
            </a:r>
            <a:r>
              <a:rPr lang="es-ES" i="1" dirty="0" err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" panose="020B0604020202020204" pitchFamily="34" charset="0"/>
              </a:rPr>
              <a:t>interest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86D7359-5AAD-4831-9015-EF057D1412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93000"/>
                    </a14:imgEffect>
                    <a14:imgEffect>
                      <a14:brightnessContrast bright="-30000" contrast="4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9157" y="5924314"/>
            <a:ext cx="1749285" cy="1311964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FB3A371A-2EFA-416A-9B00-5D7E6D04AE9F}"/>
              </a:ext>
            </a:extLst>
          </p:cNvPr>
          <p:cNvSpPr txBox="1"/>
          <p:nvPr/>
        </p:nvSpPr>
        <p:spPr>
          <a:xfrm>
            <a:off x="1159113" y="6278115"/>
            <a:ext cx="96395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Source</a:t>
            </a:r>
            <a:r>
              <a:rPr lang="es-E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n-U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printed acoustic camera for electric motor diagnosis (</a:t>
            </a:r>
            <a:r>
              <a:rPr lang="es-ES" sz="16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Orman</a:t>
            </a:r>
            <a:r>
              <a:rPr lang="es-ES" sz="16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et. al, 2014).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084711F9-0CB1-4EFD-A24C-F9BE9F365776}"/>
              </a:ext>
            </a:extLst>
          </p:cNvPr>
          <p:cNvSpPr txBox="1">
            <a:spLocks/>
          </p:cNvSpPr>
          <p:nvPr/>
        </p:nvSpPr>
        <p:spPr>
          <a:xfrm>
            <a:off x="0" y="1329587"/>
            <a:ext cx="6727126" cy="10156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s-ES" sz="36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Diagnosis </a:t>
            </a:r>
            <a:r>
              <a:rPr lang="es-ES" sz="36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without</a:t>
            </a:r>
            <a:r>
              <a:rPr lang="es-ES" sz="3600" dirty="0">
                <a:latin typeface="Bahnschrift" panose="020B0502040204020203" pitchFamily="34" charset="0"/>
                <a:ea typeface="Arial Unicode MS" panose="020B0604020202020204" pitchFamily="34" charset="-128"/>
              </a:rPr>
              <a:t> </a:t>
            </a:r>
            <a:r>
              <a:rPr lang="es-ES" sz="3600" dirty="0" err="1">
                <a:latin typeface="Bahnschrift" panose="020B0502040204020203" pitchFamily="34" charset="0"/>
                <a:ea typeface="Arial Unicode MS" panose="020B0604020202020204" pitchFamily="34" charset="-128"/>
              </a:rPr>
              <a:t>dismantling</a:t>
            </a:r>
            <a:endParaRPr lang="es-ES" sz="3600" dirty="0">
              <a:latin typeface="Bahnschrift" panose="020B0502040204020203" pitchFamily="34" charset="0"/>
              <a:ea typeface="Arial Unicode MS" panose="020B0604020202020204" pitchFamily="34" charset="-128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664E0D-517F-4232-9411-B96F26CB41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7095" y="2811951"/>
            <a:ext cx="3912188" cy="31123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DDA413F-D354-49E3-8D2E-4EE850C3382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143"/>
          <a:stretch/>
        </p:blipFill>
        <p:spPr>
          <a:xfrm>
            <a:off x="7473348" y="2317239"/>
            <a:ext cx="4317724" cy="36544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69B95D-2F4C-4836-9A93-58C6CA0242D6}"/>
              </a:ext>
            </a:extLst>
          </p:cNvPr>
          <p:cNvCxnSpPr>
            <a:cxnSpLocks/>
          </p:cNvCxnSpPr>
          <p:nvPr/>
        </p:nvCxnSpPr>
        <p:spPr>
          <a:xfrm flipV="1">
            <a:off x="4712562" y="2602815"/>
            <a:ext cx="4344352" cy="1398721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2F110E0-3E35-404C-AF19-CCF7BF6D3F57}"/>
              </a:ext>
            </a:extLst>
          </p:cNvPr>
          <p:cNvCxnSpPr>
            <a:cxnSpLocks/>
          </p:cNvCxnSpPr>
          <p:nvPr/>
        </p:nvCxnSpPr>
        <p:spPr>
          <a:xfrm flipV="1">
            <a:off x="4903189" y="3996284"/>
            <a:ext cx="4451903" cy="1345289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6555DCCB-9D4E-4B68-BEA6-CC9FAE5EF85D}"/>
              </a:ext>
            </a:extLst>
          </p:cNvPr>
          <p:cNvSpPr/>
          <p:nvPr/>
        </p:nvSpPr>
        <p:spPr>
          <a:xfrm>
            <a:off x="8594260" y="2550749"/>
            <a:ext cx="1392939" cy="1406966"/>
          </a:xfrm>
          <a:prstGeom prst="ellipse">
            <a:avLst/>
          </a:prstGeom>
          <a:noFill/>
          <a:ln w="571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DB2A03C-55FE-4802-865D-578D189BCD87}"/>
              </a:ext>
            </a:extLst>
          </p:cNvPr>
          <p:cNvSpPr txBox="1"/>
          <p:nvPr/>
        </p:nvSpPr>
        <p:spPr>
          <a:xfrm>
            <a:off x="-425680" y="5184468"/>
            <a:ext cx="222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 err="1"/>
              <a:t>Healthy</a:t>
            </a:r>
            <a:endParaRPr lang="es-ES" sz="2000" i="1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F88D19E-65A7-443B-A081-ECA6D62AFA9A}"/>
              </a:ext>
            </a:extLst>
          </p:cNvPr>
          <p:cNvSpPr txBox="1"/>
          <p:nvPr/>
        </p:nvSpPr>
        <p:spPr>
          <a:xfrm>
            <a:off x="4866145" y="2403442"/>
            <a:ext cx="22254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i="1" dirty="0" err="1"/>
              <a:t>Broken</a:t>
            </a:r>
            <a:r>
              <a:rPr lang="es-ES" sz="2000" i="1" dirty="0"/>
              <a:t> rotor bar</a:t>
            </a:r>
          </a:p>
        </p:txBody>
      </p:sp>
    </p:spTree>
    <p:extLst>
      <p:ext uri="{BB962C8B-B14F-4D97-AF65-F5344CB8AC3E}">
        <p14:creationId xmlns:p14="http://schemas.microsoft.com/office/powerpoint/2010/main" val="304855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9887</TotalTime>
  <Words>1006</Words>
  <Application>Microsoft Office PowerPoint</Application>
  <PresentationFormat>Widescreen</PresentationFormat>
  <Paragraphs>205</Paragraphs>
  <Slides>41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Yu Gothic UI Semibold</vt:lpstr>
      <vt:lpstr>Arial</vt:lpstr>
      <vt:lpstr>Bahnschrift</vt:lpstr>
      <vt:lpstr>Calibri</vt:lpstr>
      <vt:lpstr>Calibri Light</vt:lpstr>
      <vt:lpstr>Cambria Math</vt:lpstr>
      <vt:lpstr>Wingdings</vt:lpstr>
      <vt:lpstr>Office Theme</vt:lpstr>
      <vt:lpstr>Sound Visualization with an Acoustic Camera</vt:lpstr>
      <vt:lpstr>Agenda</vt:lpstr>
      <vt:lpstr>Introduction &amp; Motivation</vt:lpstr>
      <vt:lpstr>What is sound?</vt:lpstr>
      <vt:lpstr>How is it measured?</vt:lpstr>
      <vt:lpstr>How is it measured?</vt:lpstr>
      <vt:lpstr>PowerPoint Presentation</vt:lpstr>
      <vt:lpstr>Acoustic cameras produce acoustic maps</vt:lpstr>
      <vt:lpstr>Acoustic maps are of great interest</vt:lpstr>
      <vt:lpstr>Acoustic maps are of great interest</vt:lpstr>
      <vt:lpstr>Methodology:   Processing Algorithm</vt:lpstr>
      <vt:lpstr>PowerPoint Presentation</vt:lpstr>
      <vt:lpstr>PowerPoint Presentation</vt:lpstr>
      <vt:lpstr>PowerPoint Presentation</vt:lpstr>
      <vt:lpstr>PowerPoint Presentation</vt:lpstr>
      <vt:lpstr>Methodology:  Array Design</vt:lpstr>
      <vt:lpstr>Microphone placement affects performance</vt:lpstr>
      <vt:lpstr>Microphone placement affects performance</vt:lpstr>
      <vt:lpstr>Spiral arrays: the sweet spot</vt:lpstr>
      <vt:lpstr>Spiral arrays: the sweet spot</vt:lpstr>
      <vt:lpstr>Methodology:  Hardware &amp; Software components</vt:lpstr>
      <vt:lpstr>Workflow</vt:lpstr>
      <vt:lpstr>Hardware components</vt:lpstr>
      <vt:lpstr>Acoular: an open source processing library</vt:lpstr>
      <vt:lpstr>Software Components</vt:lpstr>
      <vt:lpstr>Results</vt:lpstr>
      <vt:lpstr>One Source (white noise) </vt:lpstr>
      <vt:lpstr>PowerPoint Presentation</vt:lpstr>
      <vt:lpstr>PowerPoint Presentation</vt:lpstr>
      <vt:lpstr>PowerPoint Presentation</vt:lpstr>
      <vt:lpstr>Two Sources (both white noise)</vt:lpstr>
      <vt:lpstr>PowerPoint Presentation</vt:lpstr>
      <vt:lpstr>Two Sources (different sounds)</vt:lpstr>
      <vt:lpstr>PowerPoint Presentation</vt:lpstr>
      <vt:lpstr>PowerPoint Presentation</vt:lpstr>
      <vt:lpstr>PowerPoint Presentation</vt:lpstr>
      <vt:lpstr>Room for improvement</vt:lpstr>
      <vt:lpstr>Room for improvement</vt:lpstr>
      <vt:lpstr>Conclusions</vt:lpstr>
      <vt:lpstr>Thanks for your attention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Sound Visualization with an Acoustic Camera</dc:title>
  <dc:creator>Lino Moises Mediavilla Ponce</dc:creator>
  <cp:lastModifiedBy>Lino Mediavilla</cp:lastModifiedBy>
  <cp:revision>1286</cp:revision>
  <dcterms:created xsi:type="dcterms:W3CDTF">2019-05-14T05:09:25Z</dcterms:created>
  <dcterms:modified xsi:type="dcterms:W3CDTF">2019-12-10T21:08:36Z</dcterms:modified>
</cp:coreProperties>
</file>